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62" r:id="rId3"/>
    <p:sldId id="258" r:id="rId4"/>
    <p:sldId id="287" r:id="rId5"/>
    <p:sldId id="259" r:id="rId6"/>
    <p:sldId id="288" r:id="rId7"/>
    <p:sldId id="289" r:id="rId8"/>
    <p:sldId id="276" r:id="rId9"/>
    <p:sldId id="290" r:id="rId10"/>
    <p:sldId id="263" r:id="rId11"/>
    <p:sldId id="264" r:id="rId12"/>
    <p:sldId id="274" r:id="rId13"/>
    <p:sldId id="265" r:id="rId14"/>
    <p:sldId id="281" r:id="rId15"/>
    <p:sldId id="275" r:id="rId16"/>
    <p:sldId id="266" r:id="rId17"/>
    <p:sldId id="291" r:id="rId18"/>
    <p:sldId id="268" r:id="rId19"/>
    <p:sldId id="292" r:id="rId20"/>
    <p:sldId id="269" r:id="rId21"/>
    <p:sldId id="270" r:id="rId22"/>
    <p:sldId id="271" r:id="rId23"/>
    <p:sldId id="277" r:id="rId24"/>
    <p:sldId id="282" r:id="rId25"/>
    <p:sldId id="283" r:id="rId26"/>
    <p:sldId id="278" r:id="rId27"/>
    <p:sldId id="284" r:id="rId28"/>
    <p:sldId id="280" r:id="rId29"/>
    <p:sldId id="285" r:id="rId30"/>
    <p:sldId id="286" r:id="rId31"/>
    <p:sldId id="293" r:id="rId32"/>
    <p:sldId id="294" r:id="rId3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2027707-7E77-4AA2-9F7A-421168AF38BF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6753385-C21B-4C67-87A9-5299375C3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37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2533F-F0A2-4E28-81DE-AC42DC03DEF7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B6AA3-70A2-4E15-A3EF-FEA78C820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75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6EDDD8-070B-4FF1-9763-46F2921EADE8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43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83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77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1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86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26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2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13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56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22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58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0DB4-649E-4EA7-A378-967E836A95A0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5052-B5EC-45B6-9ED0-933831728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99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2819400"/>
            <a:ext cx="4572000" cy="19272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itchFamily="2" charset="0"/>
              </a:rPr>
              <a:t>ATOMS!</a:t>
            </a:r>
            <a:r>
              <a:rPr lang="en-US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6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1506" name="Picture 2" descr="http://images.wikia.com/nickfanon/images/a/a0/Jimmy_Neutr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1050" cy="45910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education.jlab.org/qa/atom_model_0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6425" y="152400"/>
            <a:ext cx="280035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http://www.nist.gov/pml/data/images/shutterstock_11124289_Filip-Miletic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2050565" cy="2057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http://www.ndt-ed.org/EducationResources/HighSchool/Electricity/Graphics/at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18759"/>
            <a:ext cx="2057400" cy="20193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07647"/>
            <a:ext cx="2257425" cy="2150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686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0218" y="3048000"/>
            <a:ext cx="4495800" cy="1600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said this attraction </a:t>
            </a: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holds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negatively charged particles in the atom.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066800" y="17526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Rutherford said the negatively charged particles were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attracted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the positively charged particles found in the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nucleus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191000" y="4495800"/>
            <a:ext cx="4495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 didn’t really address electrons.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1" name="Picture 1" descr="Rutherfo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2922191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Rutherford’s Model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23788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  <p:bldP spid="8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5479472" cy="3276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what is on Jimmy’s shirt! </a:t>
            </a: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pieces of an atom: </a:t>
            </a:r>
          </a:p>
          <a:p>
            <a:pPr marL="1089025" indent="-514350">
              <a:buAutoNum type="arabicPeriod"/>
              <a:tabLst>
                <a:tab pos="574675" algn="l"/>
              </a:tabLs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2800" u="sng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NUCLEUS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containing positively charged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protons and </a:t>
            </a:r>
          </a:p>
          <a:p>
            <a:pPr marL="1089025" indent="-514350">
              <a:buAutoNum type="arabicPeriod"/>
              <a:tabLst>
                <a:tab pos="574675" algn="l"/>
              </a:tabLs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n-US" sz="28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ELECTRONS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that orbit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around the nucleus much like planets orbiting around the sun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He called these orbits </a:t>
            </a:r>
            <a:r>
              <a:rPr 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 shells.</a:t>
            </a:r>
          </a:p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1551709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Picture 4" descr="at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872" y="789709"/>
            <a:ext cx="3048000" cy="304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7" name="Picture 1" descr="Bo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39078"/>
            <a:ext cx="2937164" cy="28427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Bohr’s Model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12148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om_model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95005"/>
            <a:ext cx="5363133" cy="35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upload.wikimedia.org/wikipedia/commons/thumb/c/c2/Solar_sys.jpg/750px-Solar_sy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28825"/>
            <a:ext cx="4334935" cy="271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The Bohr Model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21253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true today: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Print" pitchFamily="2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nucleus ( the center of the atom)is composed of 2 things:</a:t>
            </a:r>
          </a:p>
          <a:p>
            <a:pPr lvl="1"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PROTONS (positively charged particles)</a:t>
            </a:r>
          </a:p>
          <a:p>
            <a:pPr lvl="1"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NEUTRONS (neutral-charged particles)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0273" y="327660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electrons do not move in orbits like Bohr said.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Electrons are in a </a:t>
            </a: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cloud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they are in orbitals, or regions of probable electron location.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They </a:t>
            </a: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move around the nucleus in different patterns.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3597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xtimeline.com/__UserPic_Large/134625/evt1109281521006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348" y="1638733"/>
            <a:ext cx="33337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dipity.com/uploads/events/e351291386a2c8e10705139ec3efc894_1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4010025" cy="47148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852208"/>
            <a:ext cx="31242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Electrons are moving so fast  that they look like a cloud.  </a:t>
            </a:r>
            <a:r>
              <a:rPr lang="en-US" sz="2400" b="1" i="1" u="sng" dirty="0" smtClean="0"/>
              <a:t>Orbitals</a:t>
            </a:r>
            <a:r>
              <a:rPr lang="en-US" sz="2400" u="sng" dirty="0" smtClean="0"/>
              <a:t> are regions of most likely electron location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Wave-Mechanical Model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40001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6939" y="990600"/>
            <a:ext cx="7206962" cy="55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44310" y="2362201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Dalton’s model</a:t>
            </a:r>
          </a:p>
          <a:p>
            <a:pPr algn="ctr"/>
            <a:r>
              <a:rPr lang="en-US" sz="2000" b="1" u="sng" dirty="0" smtClean="0"/>
              <a:t>(Cannonball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0472" y="2368667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Rutherford’s model</a:t>
            </a:r>
            <a:endParaRPr lang="en-US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5733367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Bohr’s model (planetary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32563" y="5930725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Current Orbital model</a:t>
            </a:r>
            <a:endParaRPr lang="en-US" sz="2000" b="1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68490" y="5091545"/>
            <a:ext cx="22860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39000" y="5352367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Orbitals</a:t>
            </a:r>
            <a:endParaRPr lang="en-US" sz="2000" b="1" u="sng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81300" y="1828800"/>
            <a:ext cx="95769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0" y="403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138305" y="1828800"/>
            <a:ext cx="95769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98272" y="23622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JJ Thomson’s model</a:t>
            </a:r>
          </a:p>
          <a:p>
            <a:pPr algn="ctr"/>
            <a:r>
              <a:rPr lang="en-US" sz="2000" b="1" u="sng" dirty="0" smtClean="0"/>
              <a:t>(Plum pudding)</a:t>
            </a:r>
            <a:endParaRPr lang="en-US" sz="2000" b="1" u="sng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733800" y="2881698"/>
            <a:ext cx="2334491" cy="13855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820824" y="5091545"/>
            <a:ext cx="95769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All Models!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9867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Atoms are the building blocks of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EVERYTHING!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5257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Atoms are made up protons, electrons, and neutrons. </a:t>
            </a:r>
          </a:p>
        </p:txBody>
      </p:sp>
      <p:pic>
        <p:nvPicPr>
          <p:cNvPr id="11269" name="Picture 5" descr="Lego-blocks-jum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4495800" cy="250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Some things to remember: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422551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Arial" pitchFamily="-72" charset="0"/>
              <a:buAutoNum type="alphaLcPeriod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Atoms are the building blocks of </a:t>
            </a: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EVERYTHING!</a:t>
            </a:r>
          </a:p>
          <a:p>
            <a:pPr marL="514350" indent="-514350">
              <a:lnSpc>
                <a:spcPct val="80000"/>
              </a:lnSpc>
              <a:buFont typeface="Arial" pitchFamily="-72" charset="0"/>
              <a:buAutoNum type="alphaLcPeriod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Atoms are made up of </a:t>
            </a:r>
            <a:r>
              <a:rPr lang="en-US" sz="2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subatomic particles</a:t>
            </a:r>
          </a:p>
          <a:p>
            <a:pPr lvl="2">
              <a:lnSpc>
                <a:spcPct val="80000"/>
              </a:lnSpc>
            </a:pP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Sub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means </a:t>
            </a:r>
            <a:r>
              <a:rPr lang="en-US" sz="2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smaller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or less than.</a:t>
            </a:r>
          </a:p>
          <a:p>
            <a:pPr lvl="2">
              <a:lnSpc>
                <a:spcPct val="80000"/>
              </a:lnSpc>
            </a:pP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Atomic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means </a:t>
            </a:r>
            <a:r>
              <a:rPr lang="en-US" sz="2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atom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0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14350" indent="-514350">
              <a:lnSpc>
                <a:spcPct val="80000"/>
              </a:lnSpc>
              <a:buFont typeface="Arial" pitchFamily="-72" charset="0"/>
              <a:buAutoNum type="alphaLcPeriod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So subatomic particles are the smaller particles (parts) that make up an </a:t>
            </a: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atom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8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14350" indent="-514350">
              <a:lnSpc>
                <a:spcPct val="80000"/>
              </a:lnSpc>
              <a:buFont typeface="Arial" pitchFamily="-72" charset="0"/>
              <a:buAutoNum type="alphaLcPeriod"/>
            </a:pPr>
            <a:r>
              <a:rPr lang="en-US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3 subatomic particles are:</a:t>
            </a:r>
          </a:p>
          <a:p>
            <a:pPr lvl="2">
              <a:lnSpc>
                <a:spcPct val="80000"/>
              </a:lnSpc>
            </a:pP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protons</a:t>
            </a:r>
          </a:p>
          <a:p>
            <a:pPr lvl="2">
              <a:lnSpc>
                <a:spcPct val="80000"/>
              </a:lnSpc>
            </a:pP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electrons</a:t>
            </a:r>
          </a:p>
          <a:p>
            <a:pPr lvl="2">
              <a:lnSpc>
                <a:spcPct val="80000"/>
              </a:lnSpc>
            </a:pP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neutrons</a:t>
            </a:r>
          </a:p>
          <a:p>
            <a:pPr lvl="2">
              <a:lnSpc>
                <a:spcPct val="80000"/>
              </a:lnSpc>
            </a:pPr>
            <a:endParaRPr lang="en-US" sz="1500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>
              <a:lnSpc>
                <a:spcPct val="80000"/>
              </a:lnSpc>
              <a:buFont typeface="Arial" pitchFamily="-72" charset="0"/>
              <a:buNone/>
            </a:pPr>
            <a:endParaRPr lang="en-US" sz="1500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charset="0"/>
              </a:rPr>
              <a:t>Components of an Atom</a:t>
            </a:r>
            <a:endParaRPr lang="en-US" u="sng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9409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100513" y="3370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5266182"/>
              </p:ext>
            </p:extLst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Subatomic Particle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Location in the Atom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Charge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Weight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Protons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Center (in</a:t>
                      </a:r>
                      <a:r>
                        <a:rPr lang="en-US" sz="2400" baseline="0" dirty="0" smtClean="0"/>
                        <a:t> the nucleus)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 (Positive)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</a:t>
                      </a:r>
                      <a:r>
                        <a:rPr lang="en-US" sz="2400" dirty="0" err="1" smtClean="0"/>
                        <a:t>amu</a:t>
                      </a:r>
                      <a:r>
                        <a:rPr lang="en-US" sz="2400" dirty="0" smtClean="0"/>
                        <a:t>*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Neutrons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Center (in</a:t>
                      </a:r>
                      <a:r>
                        <a:rPr lang="en-US" sz="2400" baseline="0" dirty="0" smtClean="0"/>
                        <a:t> the nucleus)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Neutral (no</a:t>
                      </a:r>
                      <a:r>
                        <a:rPr lang="en-US" sz="2400" baseline="0" dirty="0" smtClean="0"/>
                        <a:t> charge)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</a:t>
                      </a:r>
                      <a:r>
                        <a:rPr lang="en-US" sz="2400" dirty="0" err="1" smtClean="0"/>
                        <a:t>amu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Electrons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Around the</a:t>
                      </a:r>
                      <a:r>
                        <a:rPr lang="en-US" sz="2400" baseline="0" dirty="0" smtClean="0"/>
                        <a:t> nucleus in clouds or orbitals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- (Negative)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Almost none!</a:t>
                      </a:r>
                      <a:r>
                        <a:rPr lang="en-US" sz="2400" baseline="0" dirty="0" smtClean="0"/>
                        <a:t> It rounds to     0 </a:t>
                      </a:r>
                      <a:r>
                        <a:rPr lang="en-US" sz="2400" baseline="0" dirty="0" err="1" smtClean="0"/>
                        <a:t>amu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82673" y="5791200"/>
            <a:ext cx="5403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smtClean="0"/>
              <a:t>*Amu means </a:t>
            </a:r>
            <a:r>
              <a:rPr lang="en-US" sz="3200" u="sng" dirty="0" smtClean="0"/>
              <a:t>A</a:t>
            </a:r>
            <a:r>
              <a:rPr lang="en-US" sz="3200" dirty="0" smtClean="0"/>
              <a:t>tomic </a:t>
            </a:r>
            <a:r>
              <a:rPr lang="en-US" sz="3200" u="sng" dirty="0" smtClean="0"/>
              <a:t>M</a:t>
            </a:r>
            <a:r>
              <a:rPr lang="en-US" sz="3200" dirty="0" smtClean="0"/>
              <a:t>ass </a:t>
            </a:r>
            <a:r>
              <a:rPr lang="en-US" sz="3200" u="sng" dirty="0" smtClean="0"/>
              <a:t>U</a:t>
            </a:r>
            <a:r>
              <a:rPr lang="en-US" sz="3200" dirty="0" smtClean="0"/>
              <a:t>nit</a:t>
            </a:r>
            <a:endParaRPr lang="en-US" sz="3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Meet the ATOM!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33956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smtClean="0">
                <a:ea typeface="+mn-ea"/>
                <a:cs typeface="+mn-cs"/>
              </a:rPr>
              <a:t>AMU= </a:t>
            </a:r>
            <a:r>
              <a:rPr lang="en-US" b="1" u="sng" dirty="0" smtClean="0">
                <a:ea typeface="+mn-ea"/>
                <a:cs typeface="+mn-cs"/>
              </a:rPr>
              <a:t>Atomic Mass Unit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smtClean="0">
                <a:ea typeface="+mn-ea"/>
                <a:cs typeface="+mn-cs"/>
              </a:rPr>
              <a:t>This </a:t>
            </a:r>
            <a:r>
              <a:rPr lang="en-US" dirty="0">
                <a:ea typeface="+mn-ea"/>
                <a:cs typeface="+mn-cs"/>
              </a:rPr>
              <a:t>is the unit of measure </a:t>
            </a:r>
            <a:r>
              <a:rPr lang="en-US" dirty="0" smtClean="0">
                <a:ea typeface="+mn-ea"/>
                <a:cs typeface="+mn-cs"/>
              </a:rPr>
              <a:t>scientists use </a:t>
            </a:r>
            <a:r>
              <a:rPr lang="en-US" dirty="0">
                <a:ea typeface="+mn-ea"/>
                <a:cs typeface="+mn-cs"/>
              </a:rPr>
              <a:t>to measure the </a:t>
            </a:r>
            <a:r>
              <a:rPr lang="en-US" b="1" u="sng" dirty="0">
                <a:ea typeface="+mn-ea"/>
                <a:cs typeface="+mn-cs"/>
              </a:rPr>
              <a:t>mass of an atom</a:t>
            </a:r>
            <a:r>
              <a:rPr lang="en-US" dirty="0">
                <a:ea typeface="+mn-ea"/>
                <a:cs typeface="+mn-cs"/>
              </a:rPr>
              <a:t>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smtClean="0">
                <a:ea typeface="+mn-ea"/>
                <a:cs typeface="+mn-cs"/>
              </a:rPr>
              <a:t>1 </a:t>
            </a:r>
            <a:r>
              <a:rPr lang="en-US" dirty="0" err="1">
                <a:ea typeface="+mn-ea"/>
                <a:cs typeface="+mn-cs"/>
              </a:rPr>
              <a:t>amu</a:t>
            </a:r>
            <a:r>
              <a:rPr lang="en-US" dirty="0">
                <a:ea typeface="+mn-ea"/>
                <a:cs typeface="+mn-cs"/>
              </a:rPr>
              <a:t> = mass of 1 proton </a:t>
            </a:r>
            <a:r>
              <a:rPr lang="en-US" dirty="0" smtClean="0">
                <a:ea typeface="+mn-ea"/>
                <a:cs typeface="+mn-cs"/>
              </a:rPr>
              <a:t>or </a:t>
            </a:r>
            <a:r>
              <a:rPr lang="en-US" dirty="0">
                <a:ea typeface="+mn-ea"/>
                <a:cs typeface="+mn-cs"/>
              </a:rPr>
              <a:t>1 </a:t>
            </a:r>
            <a:r>
              <a:rPr lang="en-US" dirty="0" smtClean="0">
                <a:ea typeface="+mn-ea"/>
                <a:cs typeface="+mn-cs"/>
              </a:rPr>
              <a:t>neutron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mass of an electron = 1/1836 </a:t>
            </a:r>
            <a:r>
              <a:rPr lang="en-US" dirty="0" err="1" smtClean="0">
                <a:ea typeface="+mn-ea"/>
                <a:cs typeface="+mn-cs"/>
              </a:rPr>
              <a:t>amu</a:t>
            </a:r>
            <a:endParaRPr lang="en-US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charset="0"/>
              </a:rPr>
              <a:t>AMU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55823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itchFamily="2" charset="0"/>
              </a:rPr>
              <a:t>MODELS!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752600"/>
            <a:ext cx="8229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MODEL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is a representation that shows the </a:t>
            </a:r>
            <a:r>
              <a:rPr lang="en-US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appearance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something.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 our technology has evolved our theories and models have also evolved.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Models of the </a:t>
            </a:r>
            <a:r>
              <a:rPr lang="en-US" sz="36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atom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have changed through the years as we have discovered new things.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69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57200"/>
            <a:ext cx="4038600" cy="5867400"/>
          </a:xfrm>
          <a:solidFill>
            <a:schemeClr val="accent3">
              <a:lumMod val="60000"/>
              <a:lumOff val="40000"/>
              <a:alpha val="41000"/>
            </a:schemeClr>
          </a:solidFill>
          <a:ln w="28575">
            <a:solidFill>
              <a:schemeClr val="bg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PROTONS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POSITIVE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charges</a:t>
            </a:r>
          </a:p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Found in the 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CENTER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atom - aka </a:t>
            </a:r>
            <a:r>
              <a:rPr lang="en-US" sz="36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nucleus</a:t>
            </a: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HEAVY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!”  (1amu)</a:t>
            </a:r>
            <a:endParaRPr lang="en-US" sz="36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457200"/>
            <a:ext cx="4038600" cy="5867400"/>
          </a:xfrm>
          <a:solidFill>
            <a:schemeClr val="accent3">
              <a:lumMod val="60000"/>
              <a:lumOff val="40000"/>
              <a:alpha val="41000"/>
            </a:schemeClr>
          </a:solidFill>
          <a:ln w="28575">
            <a:solidFill>
              <a:schemeClr val="bg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ELECTRONS</a:t>
            </a:r>
            <a:endParaRPr lang="en-US" sz="3200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charges</a:t>
            </a:r>
          </a:p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FLY around the nucleus in “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orbitals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 or </a:t>
            </a:r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energy level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LIGHT</a:t>
            </a:r>
            <a:r>
              <a:rPr lang="en-US" sz="36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 light in fact, that they don’t factor in to the mass of an atom!</a:t>
            </a:r>
            <a:endParaRPr lang="en-US" sz="32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7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nimBg="1"/>
      <p:bldP spid="16388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Forces hold the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atom together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81000" y="1752600"/>
            <a:ext cx="594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Remember that opposite charges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attract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and like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repel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04800" y="3352800"/>
            <a:ext cx="8229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The electrons are moving so fast that they stay in orbit around the positive nucleus, the same way we stay in orbit around the sun.</a:t>
            </a:r>
          </a:p>
        </p:txBody>
      </p:sp>
      <p:pic>
        <p:nvPicPr>
          <p:cNvPr id="29702" name="Picture 6" descr="j0233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05400"/>
            <a:ext cx="1566863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j02372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90600"/>
            <a:ext cx="2259013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 descr="MC90043253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 descr="MC910216403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114925"/>
            <a:ext cx="20002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Back to the atom…why it works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368577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/>
      <p:bldP spid="297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3124200"/>
            <a:ext cx="8229600" cy="1676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An element, remember, is a substance that </a:t>
            </a:r>
            <a:r>
              <a:rPr lang="en-US" sz="2800" u="sng" dirty="0">
                <a:solidFill>
                  <a:srgbClr val="CC0066"/>
                </a:solidFill>
              </a:rPr>
              <a:t>cannot</a:t>
            </a:r>
            <a:r>
              <a:rPr lang="en-US" sz="2800" u="sng" dirty="0"/>
              <a:t> be </a:t>
            </a:r>
            <a:r>
              <a:rPr lang="en-US" sz="2800" u="sng" dirty="0">
                <a:solidFill>
                  <a:srgbClr val="CC0066"/>
                </a:solidFill>
              </a:rPr>
              <a:t>chemically broken</a:t>
            </a:r>
            <a:r>
              <a:rPr lang="en-US" sz="2800" u="sng" dirty="0"/>
              <a:t> down into simpler things!</a:t>
            </a:r>
          </a:p>
          <a:p>
            <a:pPr>
              <a:defRPr/>
            </a:pPr>
            <a:r>
              <a:rPr lang="en-US" sz="2800" dirty="0"/>
              <a:t>Elements are made up of </a:t>
            </a:r>
            <a:r>
              <a:rPr lang="en-US" sz="2800" u="sng" dirty="0"/>
              <a:t>ATOMS</a:t>
            </a:r>
            <a:r>
              <a:rPr lang="en-US" sz="2800" dirty="0"/>
              <a:t>!</a:t>
            </a:r>
          </a:p>
          <a:p>
            <a:pPr>
              <a:buFontTx/>
              <a:buChar char="•"/>
              <a:defRPr/>
            </a:pPr>
            <a:r>
              <a:rPr lang="en-US" sz="2800" dirty="0" smtClean="0"/>
              <a:t>There are many different </a:t>
            </a:r>
            <a:r>
              <a:rPr lang="en-US" sz="2800"/>
              <a:t>elements </a:t>
            </a:r>
            <a:endParaRPr lang="en-US" sz="2800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There </a:t>
            </a:r>
            <a:r>
              <a:rPr lang="en-US" dirty="0"/>
              <a:t>are about 118 known today</a:t>
            </a:r>
            <a:r>
              <a:rPr lang="en-US" dirty="0" smtClean="0"/>
              <a:t>.</a:t>
            </a:r>
            <a:endParaRPr lang="en-US" sz="2000" dirty="0"/>
          </a:p>
          <a:p>
            <a:pPr marL="342900" lvl="1" indent="-342900">
              <a:buFontTx/>
              <a:buChar char="•"/>
              <a:defRPr/>
            </a:pPr>
            <a:r>
              <a:rPr lang="en-US" dirty="0"/>
              <a:t>They’re organized and arranged on the </a:t>
            </a:r>
            <a:r>
              <a:rPr lang="en-US" dirty="0">
                <a:solidFill>
                  <a:srgbClr val="CC0066"/>
                </a:solidFill>
              </a:rPr>
              <a:t>Periodic Table!</a:t>
            </a:r>
            <a:endParaRPr lang="en-US" dirty="0"/>
          </a:p>
          <a:p>
            <a:pPr marL="0" indent="0">
              <a:buNone/>
              <a:defRPr/>
            </a:pPr>
            <a:r>
              <a:rPr lang="en-US" sz="2800" dirty="0"/>
              <a:t>		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Remember elements?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27012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# of Protons in an Atom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743200"/>
          </a:xfrm>
        </p:spPr>
        <p:txBody>
          <a:bodyPr/>
          <a:lstStyle/>
          <a:p>
            <a:r>
              <a:rPr lang="en-US" dirty="0" smtClean="0"/>
              <a:t>Every element on the periodic table has a different number of protons, neutrons and electrons.</a:t>
            </a:r>
          </a:p>
          <a:p>
            <a:r>
              <a:rPr lang="en-US" b="1" dirty="0" smtClean="0"/>
              <a:t>Atomic Number = </a:t>
            </a:r>
            <a:r>
              <a:rPr lang="en-US" b="1" u="sng" dirty="0" smtClean="0"/>
              <a:t>Number of Protons</a:t>
            </a:r>
          </a:p>
          <a:p>
            <a:r>
              <a:rPr lang="en-US" b="1" dirty="0" smtClean="0"/>
              <a:t>Number of Protons = </a:t>
            </a:r>
            <a:r>
              <a:rPr lang="en-US" b="1" u="sng" dirty="0" smtClean="0"/>
              <a:t>Number of Electrons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09103"/>
            <a:ext cx="4648200" cy="2515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33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Mass of an Atom</a:t>
            </a:r>
            <a:endParaRPr lang="en-US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17827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Mass</a:t>
            </a:r>
            <a:r>
              <a:rPr lang="en-US" dirty="0" smtClean="0"/>
              <a:t> is </a:t>
            </a:r>
            <a:r>
              <a:rPr lang="en-US" u="sng" dirty="0" smtClean="0"/>
              <a:t>the TOP #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Round to the nearest whole number.</a:t>
            </a:r>
          </a:p>
          <a:p>
            <a:r>
              <a:rPr lang="en-US" dirty="0" smtClean="0"/>
              <a:t>In this example, the mass of carbon is </a:t>
            </a:r>
            <a:r>
              <a:rPr lang="en-US" u="sng" dirty="0" smtClean="0"/>
              <a:t>12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648200" cy="2515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93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# of Neutrons in an Atom</a:t>
            </a:r>
            <a:endParaRPr lang="en-US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057400"/>
          </a:xfrm>
        </p:spPr>
        <p:txBody>
          <a:bodyPr/>
          <a:lstStyle/>
          <a:p>
            <a:r>
              <a:rPr lang="en-US" dirty="0" smtClean="0"/>
              <a:t>The number of neutrons is equal to the mass minus the number of protons.</a:t>
            </a:r>
          </a:p>
          <a:p>
            <a:r>
              <a:rPr lang="en-US" b="1" u="sng" dirty="0" smtClean="0"/>
              <a:t>Top # – Bottom # = # of neutrons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4648200" cy="2515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0" y="35814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 mass  </a:t>
            </a:r>
          </a:p>
          <a:p>
            <a:r>
              <a:rPr lang="en-US" sz="3200" u="sng" dirty="0" smtClean="0"/>
              <a:t>– 6 protons</a:t>
            </a:r>
            <a:r>
              <a:rPr lang="en-US" sz="3200" dirty="0" smtClean="0"/>
              <a:t>  6 neutrons</a:t>
            </a:r>
          </a:p>
        </p:txBody>
      </p:sp>
    </p:spTree>
    <p:extLst>
      <p:ext uri="{BB962C8B-B14F-4D97-AF65-F5344CB8AC3E}">
        <p14:creationId xmlns:p14="http://schemas.microsoft.com/office/powerpoint/2010/main" xmlns="" val="15684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Some examples!</a:t>
            </a:r>
            <a:endParaRPr lang="en-US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44475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270575"/>
              </p:ext>
            </p:extLst>
          </p:nvPr>
        </p:nvGraphicFramePr>
        <p:xfrm>
          <a:off x="394450" y="3154362"/>
          <a:ext cx="829235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470"/>
                <a:gridCol w="1604680"/>
                <a:gridCol w="1676400"/>
                <a:gridCol w="1600200"/>
                <a:gridCol w="17526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Mass</a:t>
                      </a:r>
                    </a:p>
                    <a:p>
                      <a:pPr algn="ctr"/>
                      <a:endParaRPr lang="en-US" sz="2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Mass</a:t>
                      </a: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Mass</a:t>
                      </a: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Mass</a:t>
                      </a: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Mass</a:t>
                      </a: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of protons</a:t>
                      </a:r>
                    </a:p>
                    <a:p>
                      <a:pPr algn="ctr"/>
                      <a:endParaRPr lang="en-US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of protons</a:t>
                      </a:r>
                    </a:p>
                    <a:p>
                      <a:pPr algn="ctr"/>
                      <a:endParaRPr lang="en-US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of protons</a:t>
                      </a:r>
                    </a:p>
                    <a:p>
                      <a:pPr algn="ctr"/>
                      <a:endParaRPr lang="en-US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of protons</a:t>
                      </a:r>
                    </a:p>
                    <a:p>
                      <a:pPr algn="ctr"/>
                      <a:endParaRPr lang="en-US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of protons</a:t>
                      </a:r>
                    </a:p>
                    <a:p>
                      <a:pPr algn="ctr"/>
                      <a:endParaRPr lang="en-US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 of neutrons</a:t>
                      </a: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 of neutrons</a:t>
                      </a: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 of neutrons</a:t>
                      </a: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 of neutrons</a:t>
                      </a: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# of neutrons</a:t>
                      </a: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505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11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348" y="3505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12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3792" y="3505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14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3505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16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4304" y="3483077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19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59412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5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29348" y="459412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6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3792" y="459412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 7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459412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8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14304" y="4572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9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57398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6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9348" y="57398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 6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73792" y="57398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7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57398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8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14304" y="571770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10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7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A harder example…</a:t>
            </a:r>
            <a:endParaRPr lang="en-US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90239"/>
            <a:ext cx="2590800" cy="257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16764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Mass:</a:t>
            </a:r>
            <a:endParaRPr lang="en-US" sz="3200" u="sng" dirty="0" smtClean="0"/>
          </a:p>
          <a:p>
            <a:r>
              <a:rPr lang="en-US" sz="3200" dirty="0" smtClean="0"/>
              <a:t># Protons:</a:t>
            </a:r>
            <a:endParaRPr lang="en-US" sz="3200" u="sng" dirty="0" smtClean="0"/>
          </a:p>
          <a:p>
            <a:r>
              <a:rPr lang="en-US" sz="3200" dirty="0" smtClean="0"/>
              <a:t># Neutrons:</a:t>
            </a:r>
            <a:endParaRPr lang="en-US" sz="3200" u="sng" dirty="0"/>
          </a:p>
        </p:txBody>
      </p:sp>
      <p:pic>
        <p:nvPicPr>
          <p:cNvPr id="2050" name="Picture 2" descr="http://periodictable.com/Samples/079.2/s9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16764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197</a:t>
            </a:r>
          </a:p>
          <a:p>
            <a:r>
              <a:rPr lang="en-US" sz="3200" dirty="0" smtClean="0"/>
              <a:t>    </a:t>
            </a:r>
            <a:r>
              <a:rPr lang="en-US" sz="3200" u="sng" dirty="0" smtClean="0"/>
              <a:t>-79</a:t>
            </a:r>
          </a:p>
          <a:p>
            <a:r>
              <a:rPr lang="en-US" sz="3200" dirty="0" smtClean="0"/>
              <a:t>   118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3973749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#Protons = #Electrons</a:t>
            </a:r>
          </a:p>
          <a:p>
            <a:r>
              <a:rPr lang="en-US" sz="2800" dirty="0" smtClean="0"/>
              <a:t>79 Protons = 79 Electrons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0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Models of Elements</a:t>
            </a:r>
            <a:endParaRPr lang="en-US" u="sng" dirty="0"/>
          </a:p>
        </p:txBody>
      </p:sp>
      <p:pic>
        <p:nvPicPr>
          <p:cNvPr id="3074" name="Picture 2" descr="http://ut-images.s3.amazonaws.com/wp-content/uploads/2010/02/c-atom_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90875"/>
            <a:ext cx="4297680" cy="3581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18288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85800" y="2752726"/>
            <a:ext cx="762000" cy="438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15240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According to the Periodic Table, Carbon has a mass of 12 and has 6 protons. 12 – 6 = 6 neutrons.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5" idx="4"/>
            <a:endCxn id="9" idx="0"/>
          </p:cNvCxnSpPr>
          <p:nvPr/>
        </p:nvCxnSpPr>
        <p:spPr>
          <a:xfrm>
            <a:off x="1066800" y="3190876"/>
            <a:ext cx="723900" cy="13049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4495800"/>
            <a:ext cx="2209800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This tells you where the electrons go in shells.  Here, there are 2 shells.  2 electrons go in the first shell and 4 go in the second shell.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523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An atom of oxygen</a:t>
            </a:r>
            <a:endParaRPr lang="en-US" u="sn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1905000" cy="191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5594556" y="2971800"/>
            <a:ext cx="1295400" cy="1219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99356" y="3124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8 p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8 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13556" y="2590800"/>
            <a:ext cx="2057400" cy="1905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56356" y="2133600"/>
            <a:ext cx="2971800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3159801"/>
            <a:ext cx="762000" cy="438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4"/>
            <a:endCxn id="10" idx="0"/>
          </p:cNvCxnSpPr>
          <p:nvPr/>
        </p:nvCxnSpPr>
        <p:spPr>
          <a:xfrm>
            <a:off x="990600" y="3597951"/>
            <a:ext cx="1104900" cy="13049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4902875"/>
            <a:ext cx="2971800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This tells you 2 shells</a:t>
            </a:r>
            <a:r>
              <a:rPr lang="en-US" sz="2200" b="1" dirty="0" smtClean="0"/>
              <a:t>:</a:t>
            </a:r>
          </a:p>
          <a:p>
            <a:pPr algn="ctr"/>
            <a:r>
              <a:rPr lang="en-US" sz="2200" b="1" u="sng" dirty="0" smtClean="0"/>
              <a:t>1</a:t>
            </a:r>
            <a:r>
              <a:rPr lang="en-US" sz="2200" b="1" u="sng" baseline="30000" dirty="0" smtClean="0"/>
              <a:t>st</a:t>
            </a:r>
            <a:r>
              <a:rPr lang="en-US" sz="2200" b="1" u="sng" dirty="0" smtClean="0"/>
              <a:t> shell has 2 electrons</a:t>
            </a:r>
          </a:p>
          <a:p>
            <a:pPr algn="ctr"/>
            <a:r>
              <a:rPr lang="en-US" sz="2200" b="1" u="sng" dirty="0" smtClean="0"/>
              <a:t>2</a:t>
            </a:r>
            <a:r>
              <a:rPr lang="en-US" sz="2200" b="1" u="sng" baseline="30000" dirty="0" smtClean="0"/>
              <a:t>nd</a:t>
            </a:r>
            <a:r>
              <a:rPr lang="en-US" sz="2200" b="1" u="sng" dirty="0" smtClean="0"/>
              <a:t> shell has 6 electrons</a:t>
            </a:r>
            <a:endParaRPr lang="en-US" sz="2200" b="1" u="sng" dirty="0"/>
          </a:p>
        </p:txBody>
      </p:sp>
      <p:sp>
        <p:nvSpPr>
          <p:cNvPr id="11" name="Oval 10"/>
          <p:cNvSpPr/>
          <p:nvPr/>
        </p:nvSpPr>
        <p:spPr>
          <a:xfrm>
            <a:off x="5899356" y="1981200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28571" y="4701948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64362" y="2624883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48200" y="2928543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429500" y="3844083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98924" y="4146097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72534" y="2483303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94556" y="4146097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22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5181600" cy="7159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itchFamily="2" charset="0"/>
              </a:rPr>
              <a:t>Some History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Meet 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DEMOCRITUS 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(about 2400 years ago)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15240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Remember how questions are important?</a:t>
            </a:r>
            <a:endParaRPr lang="en-US" sz="36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2590800"/>
            <a:ext cx="6629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Well 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Democritus </a:t>
            </a: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asked: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“Can I cut something in half FOREVER?”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4800" y="46482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He decided </a:t>
            </a: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NO;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with the help of his students they were the </a:t>
            </a: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first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name the smallest piece: </a:t>
            </a:r>
            <a:r>
              <a:rPr lang="en-US" sz="3600" u="sng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ATOM</a:t>
            </a:r>
            <a:r>
              <a:rPr lang="en-US" sz="36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which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means</a:t>
            </a: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CAN’T DIVIDE.</a:t>
            </a:r>
            <a:endParaRPr lang="en-US" sz="3600" dirty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9" name="Picture 7" descr="PCAW2ST2ECAEK8KEECAYSTBP3CAHQUV4JCAM3F04HCAA3VH3BCAEKGS5JCAV4XHHHCADZ26V2CACBVMERCAW64DRMCABMIWA7CAUU02K3CA5U8JZHCAHGN7FUCA7IUBAMCAPK7NL2CAJE8LOMCAR07X4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0"/>
            <a:ext cx="1828800" cy="221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076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7" grpId="0"/>
      <p:bldP spid="307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One more!</a:t>
            </a:r>
            <a:endParaRPr lang="en-US" b="1" u="sng" dirty="0">
              <a:solidFill>
                <a:srgbClr val="7030A0"/>
              </a:solidFill>
              <a:latin typeface="Segoe Print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1828800" cy="179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13510" y="2895600"/>
            <a:ext cx="762000" cy="438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4" idx="4"/>
            <a:endCxn id="6" idx="0"/>
          </p:cNvCxnSpPr>
          <p:nvPr/>
        </p:nvCxnSpPr>
        <p:spPr>
          <a:xfrm>
            <a:off x="1094510" y="3333750"/>
            <a:ext cx="1104900" cy="13049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3510" y="4638674"/>
            <a:ext cx="2971800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This tells you 3 shells</a:t>
            </a:r>
            <a:r>
              <a:rPr lang="en-US" sz="2200" b="1" dirty="0" smtClean="0"/>
              <a:t>:</a:t>
            </a:r>
          </a:p>
          <a:p>
            <a:pPr algn="ctr"/>
            <a:r>
              <a:rPr lang="en-US" sz="2200" b="1" u="sng" dirty="0" smtClean="0"/>
              <a:t>1</a:t>
            </a:r>
            <a:r>
              <a:rPr lang="en-US" sz="2200" b="1" u="sng" baseline="30000" dirty="0" smtClean="0"/>
              <a:t>st</a:t>
            </a:r>
            <a:r>
              <a:rPr lang="en-US" sz="2200" b="1" u="sng" dirty="0" smtClean="0"/>
              <a:t> shell has 2 electrons</a:t>
            </a:r>
          </a:p>
          <a:p>
            <a:pPr algn="ctr"/>
            <a:r>
              <a:rPr lang="en-US" sz="2200" b="1" u="sng" dirty="0" smtClean="0"/>
              <a:t>2</a:t>
            </a:r>
            <a:r>
              <a:rPr lang="en-US" sz="2200" b="1" u="sng" baseline="30000" dirty="0" smtClean="0"/>
              <a:t>nd</a:t>
            </a:r>
            <a:r>
              <a:rPr lang="en-US" sz="2200" b="1" u="sng" dirty="0" smtClean="0"/>
              <a:t> shell has 8 electrons</a:t>
            </a:r>
          </a:p>
          <a:p>
            <a:pPr algn="ctr"/>
            <a:r>
              <a:rPr lang="en-US" sz="2200" b="1" u="sng" dirty="0" smtClean="0"/>
              <a:t>3</a:t>
            </a:r>
            <a:r>
              <a:rPr lang="en-US" sz="2200" b="1" u="sng" baseline="30000" dirty="0" smtClean="0"/>
              <a:t>rd</a:t>
            </a:r>
            <a:r>
              <a:rPr lang="en-US" sz="2200" b="1" u="sng" dirty="0" smtClean="0"/>
              <a:t> shell has 1 electron</a:t>
            </a:r>
            <a:endParaRPr lang="en-US" sz="2200" b="1" u="sng" dirty="0"/>
          </a:p>
        </p:txBody>
      </p:sp>
      <p:sp>
        <p:nvSpPr>
          <p:cNvPr id="7" name="Oval 6"/>
          <p:cNvSpPr/>
          <p:nvPr/>
        </p:nvSpPr>
        <p:spPr>
          <a:xfrm>
            <a:off x="5594556" y="2971800"/>
            <a:ext cx="1295400" cy="1219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99356" y="3124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11 p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12 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213556" y="2590800"/>
            <a:ext cx="2057400" cy="1905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56356" y="2133600"/>
            <a:ext cx="2971800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23106" y="2133600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28571" y="4701948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25421" y="3364846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928543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21236" y="4303754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98924" y="4146097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72534" y="2483303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94556" y="4146097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43984" y="2109272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281347" y="2606323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57984" y="1676400"/>
            <a:ext cx="3971616" cy="36093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051756" y="1501548"/>
            <a:ext cx="342900" cy="34970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pitchFamily="-72" charset="0"/>
              <a:buNone/>
            </a:pPr>
            <a:r>
              <a:rPr lang="en-US" smtClean="0"/>
              <a:t>a. If an atom gains or loses electrons it has a </a:t>
            </a:r>
            <a:r>
              <a:rPr lang="en-US" b="1" u="sng" smtClean="0"/>
              <a:t>charge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The charge could be </a:t>
            </a:r>
            <a:r>
              <a:rPr lang="en-US" u="sng" smtClean="0"/>
              <a:t>positive</a:t>
            </a:r>
            <a:r>
              <a:rPr lang="en-US" smtClean="0"/>
              <a:t> (if the atom </a:t>
            </a:r>
            <a:r>
              <a:rPr lang="en-US" b="1" u="sng" smtClean="0"/>
              <a:t>loses </a:t>
            </a:r>
            <a:r>
              <a:rPr lang="en-US" smtClean="0"/>
              <a:t>electrons)</a:t>
            </a:r>
          </a:p>
          <a:p>
            <a:pPr lvl="1"/>
            <a:r>
              <a:rPr lang="en-US" smtClean="0"/>
              <a:t>The charge could be </a:t>
            </a:r>
            <a:r>
              <a:rPr lang="en-US" u="sng" smtClean="0"/>
              <a:t>negative</a:t>
            </a:r>
            <a:r>
              <a:rPr lang="en-US" smtClean="0"/>
              <a:t> (if it </a:t>
            </a:r>
            <a:r>
              <a:rPr lang="en-US" b="1" u="sng" smtClean="0"/>
              <a:t>gains</a:t>
            </a:r>
            <a:r>
              <a:rPr lang="en-US" smtClean="0"/>
              <a:t> electrons).   </a:t>
            </a:r>
          </a:p>
          <a:p>
            <a:pPr marL="0" indent="0">
              <a:buFont typeface="Arial" pitchFamily="-72" charset="0"/>
              <a:buNone/>
            </a:pPr>
            <a:r>
              <a:rPr lang="en-US" smtClean="0"/>
              <a:t>b. An atom is still the same </a:t>
            </a:r>
            <a:r>
              <a:rPr lang="en-US" u="sng" smtClean="0"/>
              <a:t>element</a:t>
            </a:r>
            <a:r>
              <a:rPr lang="en-US" smtClean="0"/>
              <a:t> if it gains or loses electrons, it just now has a </a:t>
            </a:r>
            <a:r>
              <a:rPr lang="en-US" b="1" u="sng" smtClean="0"/>
              <a:t>charge</a:t>
            </a:r>
            <a:r>
              <a:rPr lang="en-US" smtClean="0"/>
              <a:t>.  </a:t>
            </a:r>
          </a:p>
          <a:p>
            <a:pPr marL="0" indent="0">
              <a:buFont typeface="Arial" pitchFamily="-72" charset="0"/>
              <a:buNone/>
            </a:pPr>
            <a:r>
              <a:rPr lang="en-US" smtClean="0"/>
              <a:t>c. We call an atom with a charge an </a:t>
            </a:r>
            <a:r>
              <a:rPr lang="en-US" b="1" u="sng" smtClean="0"/>
              <a:t>ion</a:t>
            </a:r>
            <a:r>
              <a:rPr lang="en-US" smtClean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charset="0"/>
              </a:rPr>
              <a:t>Ions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5778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267199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 typeface="Arial" pitchFamily="-72" charset="0"/>
              <a:buAutoNum type="alphaLcPeriod"/>
            </a:pPr>
            <a:r>
              <a:rPr lang="en-US" sz="2800" b="1" u="sng" dirty="0" smtClean="0"/>
              <a:t>Isotopes</a:t>
            </a:r>
            <a:r>
              <a:rPr lang="en-US" sz="2800" dirty="0" smtClean="0"/>
              <a:t>-atoms of the same element that have the same number of </a:t>
            </a:r>
            <a:r>
              <a:rPr lang="en-US" sz="2800" b="1" u="sng" dirty="0" smtClean="0"/>
              <a:t>protons</a:t>
            </a:r>
            <a:r>
              <a:rPr lang="en-US" sz="2800" dirty="0" smtClean="0"/>
              <a:t> as the other atoms of the element but a different number of </a:t>
            </a:r>
            <a:r>
              <a:rPr lang="en-US" sz="2800" b="1" u="sng" dirty="0" smtClean="0"/>
              <a:t>neutrons</a:t>
            </a:r>
            <a:r>
              <a:rPr lang="en-US" sz="2800" dirty="0" smtClean="0"/>
              <a:t>.</a:t>
            </a:r>
          </a:p>
          <a:p>
            <a:pPr marL="990600" lvl="1" indent="-533400">
              <a:lnSpc>
                <a:spcPct val="90000"/>
              </a:lnSpc>
              <a:buFont typeface="Arial" pitchFamily="-72" charset="0"/>
              <a:buNone/>
            </a:pPr>
            <a:r>
              <a:rPr lang="en-US" sz="2400" dirty="0" smtClean="0"/>
              <a:t>	</a:t>
            </a:r>
          </a:p>
          <a:p>
            <a:pPr marL="609600" indent="-609600">
              <a:lnSpc>
                <a:spcPct val="90000"/>
              </a:lnSpc>
              <a:buFont typeface="Arial" pitchFamily="-72" charset="0"/>
              <a:buNone/>
            </a:pPr>
            <a:r>
              <a:rPr lang="en-US" sz="2800" dirty="0" smtClean="0"/>
              <a:t>b. Just like an ion, an isotope is still the same element. It is just a little different from every other atom of the same element. </a:t>
            </a:r>
          </a:p>
          <a:p>
            <a:pPr marL="609600" indent="-609600">
              <a:lnSpc>
                <a:spcPct val="90000"/>
              </a:lnSpc>
              <a:buFont typeface="Arial" pitchFamily="-72" charset="0"/>
              <a:buNone/>
            </a:pPr>
            <a:r>
              <a:rPr lang="en-US" sz="2800" dirty="0" smtClean="0"/>
              <a:t>c. For example-A carbon atom can have 12 neutrons or 14 neutrons.  It is still carbon. It just has a slightly different mass. </a:t>
            </a:r>
          </a:p>
          <a:p>
            <a:pPr marL="990600" lvl="1" indent="-533400">
              <a:lnSpc>
                <a:spcPct val="90000"/>
              </a:lnSpc>
              <a:buFont typeface="Arial" pitchFamily="-72" charset="0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. Think of a pillow- some have more stuffing than others so their mass may be different but they are still all pillows. </a:t>
            </a:r>
          </a:p>
          <a:p>
            <a:pPr marL="609600" indent="-609600">
              <a:lnSpc>
                <a:spcPct val="90000"/>
              </a:lnSpc>
            </a:pPr>
            <a:endParaRPr lang="en-US" sz="3000" b="1" dirty="0" smtClean="0"/>
          </a:p>
          <a:p>
            <a:pPr marL="609600" indent="-609600">
              <a:lnSpc>
                <a:spcPct val="90000"/>
              </a:lnSpc>
            </a:pPr>
            <a:endParaRPr lang="en-US" sz="3000" b="1" dirty="0" smtClean="0"/>
          </a:p>
          <a:p>
            <a:pPr marL="609600" indent="-609600">
              <a:lnSpc>
                <a:spcPct val="90000"/>
              </a:lnSpc>
            </a:pPr>
            <a:endParaRPr lang="en-US" sz="3000" b="1" dirty="0" smtClean="0"/>
          </a:p>
          <a:p>
            <a:pPr marL="609600" indent="-609600">
              <a:lnSpc>
                <a:spcPct val="90000"/>
              </a:lnSpc>
            </a:pPr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7912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charset="0"/>
              </a:rPr>
              <a:t>Isotopes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5711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an atom behave?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Democritus and his students didn’t know what atoms looked like so long ago.</a:t>
            </a:r>
          </a:p>
          <a:p>
            <a:r>
              <a:rPr lang="en-US" sz="2800" dirty="0" smtClean="0"/>
              <a:t>They thought atoms were </a:t>
            </a:r>
            <a:r>
              <a:rPr lang="en-US" sz="2800" u="sng" dirty="0" smtClean="0"/>
              <a:t>very small, hard particles </a:t>
            </a:r>
            <a:r>
              <a:rPr lang="en-US" sz="2800" dirty="0" smtClean="0"/>
              <a:t>and were made out of the </a:t>
            </a:r>
            <a:r>
              <a:rPr lang="en-US" sz="2800" u="sng" dirty="0" smtClean="0"/>
              <a:t>same material </a:t>
            </a:r>
            <a:r>
              <a:rPr lang="en-US" sz="2800" dirty="0" smtClean="0"/>
              <a:t>but had different shapes and sizes.</a:t>
            </a:r>
          </a:p>
          <a:p>
            <a:r>
              <a:rPr lang="en-US" sz="2800" dirty="0" smtClean="0"/>
              <a:t>They also thought atoms were infinite in number and that they were </a:t>
            </a:r>
            <a:r>
              <a:rPr lang="en-US" sz="2800" u="sng" dirty="0" smtClean="0"/>
              <a:t>always moving </a:t>
            </a:r>
            <a:r>
              <a:rPr lang="en-US" sz="2800" dirty="0" smtClean="0"/>
              <a:t>and could be joined together.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493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itchFamily="2" charset="0"/>
              </a:rPr>
              <a:t>Then there was DALTON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1800’s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1981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He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said the atom was a CANNONBALL – </a:t>
            </a: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that it cannot be divided into anything smaller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" y="32766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 of his theories have been proven wrong, or evolved into our current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theories.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2" name="Picture 6" descr="s4_dal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339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447800" y="4724400"/>
            <a:ext cx="1266825" cy="12573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4743271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7030A0"/>
                </a:solidFill>
              </a:rPr>
              <a:t>His model is called the Cannonball Model.</a:t>
            </a:r>
            <a:endParaRPr lang="en-US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5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  <p:bldP spid="4101" grpId="0"/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Dalton’s Atomic Theory of Matter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elements are composed of atoms. </a:t>
            </a:r>
            <a:r>
              <a:rPr lang="en-US" u="sng" dirty="0" smtClean="0"/>
              <a:t>Atoms can’t be divided or destroyed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Atoms of the same element are </a:t>
            </a:r>
            <a:r>
              <a:rPr lang="en-US" u="sng" dirty="0" smtClean="0"/>
              <a:t>exactly</a:t>
            </a:r>
            <a:r>
              <a:rPr lang="en-US" dirty="0" smtClean="0"/>
              <a:t> alike.</a:t>
            </a:r>
          </a:p>
          <a:p>
            <a:r>
              <a:rPr lang="en-US" dirty="0" smtClean="0"/>
              <a:t>Atoms of different elements are </a:t>
            </a:r>
            <a:r>
              <a:rPr lang="en-US" u="sng" dirty="0" smtClean="0"/>
              <a:t>different</a:t>
            </a:r>
            <a:r>
              <a:rPr lang="en-US" dirty="0" smtClean="0"/>
              <a:t> from each other.</a:t>
            </a:r>
          </a:p>
          <a:p>
            <a:r>
              <a:rPr lang="en-US" dirty="0" smtClean="0"/>
              <a:t>The atoms of 2 or more elements can join together to form types of matter called </a:t>
            </a:r>
            <a:r>
              <a:rPr lang="en-US" u="sng" dirty="0" smtClean="0"/>
              <a:t>compounds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68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7030A0"/>
                </a:solidFill>
                <a:latin typeface="Segoe Print" pitchFamily="2" charset="0"/>
              </a:rPr>
              <a:t>J.J. Thomson’s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first</a:t>
            </a:r>
            <a:r>
              <a:rPr lang="en-US" sz="2800" dirty="0" smtClean="0"/>
              <a:t> scientist to suggest that an atom</a:t>
            </a:r>
            <a:r>
              <a:rPr lang="en-US" sz="2800" b="1" dirty="0" smtClean="0"/>
              <a:t> </a:t>
            </a:r>
            <a:r>
              <a:rPr lang="en-US" sz="2800" dirty="0" smtClean="0"/>
              <a:t>contains </a:t>
            </a:r>
            <a:r>
              <a:rPr lang="en-US" sz="2800" u="sng" dirty="0" smtClean="0"/>
              <a:t>smaller particles</a:t>
            </a:r>
            <a:r>
              <a:rPr lang="en-US" sz="2800" dirty="0" smtClean="0"/>
              <a:t> was J.J. Thomson of England in 1897.</a:t>
            </a:r>
          </a:p>
          <a:p>
            <a:r>
              <a:rPr lang="en-US" sz="2800" u="sng" dirty="0" smtClean="0"/>
              <a:t>Thomson discovered electrons </a:t>
            </a:r>
            <a:r>
              <a:rPr lang="en-US" sz="2800" dirty="0" smtClean="0"/>
              <a:t>using </a:t>
            </a:r>
            <a:r>
              <a:rPr lang="en-US" sz="2800" dirty="0"/>
              <a:t>a cathode ray tube </a:t>
            </a:r>
            <a:r>
              <a:rPr lang="en-US" sz="2800" dirty="0" smtClean="0"/>
              <a:t>while studying atoms.</a:t>
            </a:r>
          </a:p>
          <a:p>
            <a:r>
              <a:rPr lang="en-US" sz="2800" dirty="0" smtClean="0"/>
              <a:t>Because </a:t>
            </a:r>
            <a:r>
              <a:rPr lang="en-US" sz="2800" u="sng" dirty="0" smtClean="0"/>
              <a:t>atoms are neutral</a:t>
            </a:r>
            <a:r>
              <a:rPr lang="en-US" sz="2800" dirty="0" smtClean="0"/>
              <a:t>, Thomson reasoned that there must also be positively charged particles inside the atom.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864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Thomson hypothesized that an atom was made up of </a:t>
            </a:r>
            <a:r>
              <a:rPr lang="en-US" u="sng" dirty="0"/>
              <a:t>positively </a:t>
            </a:r>
            <a:r>
              <a:rPr lang="en-US" dirty="0"/>
              <a:t>charged</a:t>
            </a:r>
            <a:r>
              <a:rPr lang="en-US" u="sng" dirty="0"/>
              <a:t> </a:t>
            </a:r>
            <a:r>
              <a:rPr lang="en-US" dirty="0"/>
              <a:t>material with </a:t>
            </a:r>
            <a:r>
              <a:rPr lang="en-US" u="sng" dirty="0"/>
              <a:t>negatively </a:t>
            </a:r>
            <a:r>
              <a:rPr lang="en-US" dirty="0"/>
              <a:t>charged particles scattered evenly throughout the atom.</a:t>
            </a:r>
            <a:endParaRPr lang="en-US" b="1" u="sng" dirty="0"/>
          </a:p>
          <a:p>
            <a:r>
              <a:rPr lang="en-US" dirty="0"/>
              <a:t>His model was </a:t>
            </a:r>
            <a:r>
              <a:rPr lang="en-US" dirty="0" smtClean="0"/>
              <a:t>called the </a:t>
            </a:r>
            <a:r>
              <a:rPr lang="en-US" dirty="0"/>
              <a:t>“Plum Pudding Model”.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324600" y="23622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858000" y="2362200"/>
            <a:ext cx="91440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19110" y="211528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Electrons</a:t>
            </a:r>
            <a:endParaRPr lang="en-US" sz="2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J.J. Thomson’s Model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686300" y="4572000"/>
            <a:ext cx="323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Plum Pudding – electrons are scattered like raisins in pudding.</a:t>
            </a:r>
            <a:endParaRPr lang="en-US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92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581400"/>
            <a:ext cx="7620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discovered that an atom is mostly </a:t>
            </a: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empty space.</a:t>
            </a:r>
            <a:endParaRPr lang="en-US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066800" y="17526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1911 a British scientist named Ernest Rutherford performed an experiment to test Thomson’s atomic model.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66800" y="5145206"/>
            <a:ext cx="7543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 said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that the center of the atom is a small, dense nucleus that is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positively charged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Segoe Print" pitchFamily="2" charset="0"/>
              </a:rPr>
              <a:t>Rutherford’s Model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309284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  <p:bldP spid="81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1366</Words>
  <Application>Microsoft Office PowerPoint</Application>
  <PresentationFormat>On-screen Show (4:3)</PresentationFormat>
  <Paragraphs>209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ATOMS! </vt:lpstr>
      <vt:lpstr>MODELS!</vt:lpstr>
      <vt:lpstr>Some History</vt:lpstr>
      <vt:lpstr>How does an atom behave?</vt:lpstr>
      <vt:lpstr>Then there was DALTON</vt:lpstr>
      <vt:lpstr>Dalton’s Atomic Theory of Matter</vt:lpstr>
      <vt:lpstr>J.J. Thomson’s Model</vt:lpstr>
      <vt:lpstr>J.J. Thomson’s Model</vt:lpstr>
      <vt:lpstr>Rutherford’s Model</vt:lpstr>
      <vt:lpstr>Rutherford’s Model</vt:lpstr>
      <vt:lpstr>Bohr’s Model</vt:lpstr>
      <vt:lpstr>The Bohr Model</vt:lpstr>
      <vt:lpstr>What is true today: </vt:lpstr>
      <vt:lpstr>Wave-Mechanical Model</vt:lpstr>
      <vt:lpstr>All Models!</vt:lpstr>
      <vt:lpstr>Some things to remember:</vt:lpstr>
      <vt:lpstr>Components of an Atom</vt:lpstr>
      <vt:lpstr>Meet the ATOM!</vt:lpstr>
      <vt:lpstr>AMU</vt:lpstr>
      <vt:lpstr>Slide 20</vt:lpstr>
      <vt:lpstr>Back to the atom…why it works</vt:lpstr>
      <vt:lpstr>Remember elements?</vt:lpstr>
      <vt:lpstr># of Protons in an Atom</vt:lpstr>
      <vt:lpstr>Mass of an Atom</vt:lpstr>
      <vt:lpstr># of Neutrons in an Atom</vt:lpstr>
      <vt:lpstr>Some examples!</vt:lpstr>
      <vt:lpstr>A harder example…</vt:lpstr>
      <vt:lpstr>Models of Elements</vt:lpstr>
      <vt:lpstr>An atom of oxygen</vt:lpstr>
      <vt:lpstr>One more!</vt:lpstr>
      <vt:lpstr>Ions</vt:lpstr>
      <vt:lpstr>Isotopes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</dc:title>
  <dc:creator>Windows User</dc:creator>
  <cp:lastModifiedBy>bpannizzo</cp:lastModifiedBy>
  <cp:revision>48</cp:revision>
  <cp:lastPrinted>2014-12-08T20:50:49Z</cp:lastPrinted>
  <dcterms:created xsi:type="dcterms:W3CDTF">2012-11-28T13:29:11Z</dcterms:created>
  <dcterms:modified xsi:type="dcterms:W3CDTF">2018-01-23T20:18:13Z</dcterms:modified>
</cp:coreProperties>
</file>