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2404534"/>
            <a:ext cx="5825203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4050835"/>
            <a:ext cx="582520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33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80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3632201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45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650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1"/>
            <a:ext cx="644750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3053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1"/>
            <a:ext cx="644750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232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112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1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2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0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481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9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298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7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8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855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8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06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975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908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6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42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033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49" y="6041364"/>
            <a:ext cx="683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4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4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404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Rock Cycle</a:t>
            </a:r>
          </a:p>
        </p:txBody>
      </p:sp>
    </p:spTree>
    <p:extLst>
      <p:ext uri="{BB962C8B-B14F-4D97-AF65-F5344CB8AC3E}">
        <p14:creationId xmlns="" xmlns:p14="http://schemas.microsoft.com/office/powerpoint/2010/main" val="896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0594">
            <a:off x="2192273" y="2934978"/>
            <a:ext cx="3215750" cy="3800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88925"/>
            <a:ext cx="6447501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Rock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56" y="1117062"/>
            <a:ext cx="8191862" cy="388077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u="sng" dirty="0">
                <a:solidFill>
                  <a:srgbClr val="FF0000"/>
                </a:solidFill>
              </a:rPr>
              <a:t>Rock Cycle </a:t>
            </a:r>
            <a:r>
              <a:rPr lang="en-US" sz="2800" dirty="0"/>
              <a:t>shows how three basic rock types form </a:t>
            </a:r>
            <a:r>
              <a:rPr lang="en-US" sz="2800" b="1" u="sng" dirty="0">
                <a:solidFill>
                  <a:srgbClr val="FF0000"/>
                </a:solidFill>
              </a:rPr>
              <a:t>Igneous, Sedimentary, Metamorphic</a:t>
            </a:r>
            <a:r>
              <a:rPr lang="en-US" sz="2800" dirty="0"/>
              <a:t>, and illustrates how geologic processes </a:t>
            </a:r>
            <a:r>
              <a:rPr lang="en-US" sz="2800" b="1" u="sng" dirty="0">
                <a:solidFill>
                  <a:srgbClr val="FF0000"/>
                </a:solidFill>
              </a:rPr>
              <a:t>transform</a:t>
            </a:r>
            <a:r>
              <a:rPr lang="en-US" sz="2800" dirty="0"/>
              <a:t> one rock type into another.</a:t>
            </a:r>
          </a:p>
        </p:txBody>
      </p:sp>
    </p:spTree>
    <p:extLst>
      <p:ext uri="{BB962C8B-B14F-4D97-AF65-F5344CB8AC3E}">
        <p14:creationId xmlns="" xmlns:p14="http://schemas.microsoft.com/office/powerpoint/2010/main" val="22271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0"/>
            <a:ext cx="6447501" cy="1320800"/>
          </a:xfrm>
        </p:spPr>
        <p:txBody>
          <a:bodyPr/>
          <a:lstStyle/>
          <a:p>
            <a:pPr algn="ctr"/>
            <a:r>
              <a:rPr lang="en-US" dirty="0"/>
              <a:t>The Rock Cycle</a:t>
            </a:r>
            <a:br>
              <a:rPr lang="en-US" dirty="0"/>
            </a:br>
            <a:r>
              <a:rPr lang="en-US" sz="3200" dirty="0"/>
              <a:t>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152405"/>
            <a:ext cx="6447501" cy="3880773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Igneous Rocks </a:t>
            </a:r>
            <a:r>
              <a:rPr lang="en-US" dirty="0"/>
              <a:t>originate when molten material called </a:t>
            </a:r>
            <a:r>
              <a:rPr lang="en-US" b="1" u="sng" dirty="0">
                <a:solidFill>
                  <a:srgbClr val="FF0000"/>
                </a:solidFill>
              </a:rPr>
              <a:t>magma</a:t>
            </a:r>
            <a:r>
              <a:rPr lang="en-US" dirty="0"/>
              <a:t>, cools and </a:t>
            </a:r>
            <a:r>
              <a:rPr lang="en-US" b="1" u="sng" dirty="0">
                <a:solidFill>
                  <a:srgbClr val="FF0000"/>
                </a:solidFill>
              </a:rPr>
              <a:t>solidifies</a:t>
            </a:r>
            <a:r>
              <a:rPr lang="en-US" dirty="0"/>
              <a:t>.</a:t>
            </a:r>
          </a:p>
          <a:p>
            <a:r>
              <a:rPr lang="en-US" dirty="0"/>
              <a:t>This process, called </a:t>
            </a:r>
            <a:r>
              <a:rPr lang="en-US" b="1" u="sng" dirty="0">
                <a:solidFill>
                  <a:srgbClr val="FF0000"/>
                </a:solidFill>
              </a:rPr>
              <a:t>crystallization</a:t>
            </a:r>
            <a:r>
              <a:rPr lang="en-US" dirty="0"/>
              <a:t> may occur either </a:t>
            </a:r>
            <a:r>
              <a:rPr lang="en-US" b="1" u="sng" dirty="0">
                <a:solidFill>
                  <a:srgbClr val="FF0000"/>
                </a:solidFill>
              </a:rPr>
              <a:t>at</a:t>
            </a:r>
            <a:r>
              <a:rPr lang="en-US" dirty="0"/>
              <a:t> the Earth’s Surface or </a:t>
            </a:r>
            <a:r>
              <a:rPr lang="en-US" b="1" u="sng" dirty="0">
                <a:solidFill>
                  <a:srgbClr val="FF0000"/>
                </a:solidFill>
              </a:rPr>
              <a:t>beneath</a:t>
            </a:r>
            <a:r>
              <a:rPr lang="en-US" dirty="0"/>
              <a:t> the Earth’s </a:t>
            </a:r>
            <a:r>
              <a:rPr lang="en-US" b="1" u="sng" dirty="0">
                <a:solidFill>
                  <a:srgbClr val="FF0000"/>
                </a:solidFill>
              </a:rPr>
              <a:t>Surface</a:t>
            </a:r>
            <a:r>
              <a:rPr lang="en-US" dirty="0"/>
              <a:t>.</a:t>
            </a:r>
          </a:p>
          <a:p>
            <a:r>
              <a:rPr lang="en-US" dirty="0"/>
              <a:t>When igneous rocks are </a:t>
            </a:r>
            <a:r>
              <a:rPr lang="en-US" b="1" u="sng" dirty="0">
                <a:solidFill>
                  <a:srgbClr val="FF0000"/>
                </a:solidFill>
              </a:rPr>
              <a:t>exposed at the surface</a:t>
            </a:r>
            <a:r>
              <a:rPr lang="en-US" dirty="0"/>
              <a:t>, they will undergo </a:t>
            </a:r>
            <a:r>
              <a:rPr lang="en-US" b="1" u="sng" dirty="0">
                <a:solidFill>
                  <a:srgbClr val="FF0000"/>
                </a:solidFill>
              </a:rPr>
              <a:t>weathering</a:t>
            </a:r>
            <a:r>
              <a:rPr lang="en-US" dirty="0"/>
              <a:t>, a process which slowly </a:t>
            </a:r>
            <a:r>
              <a:rPr lang="en-US" b="1" u="sng" dirty="0">
                <a:solidFill>
                  <a:srgbClr val="FF0000"/>
                </a:solidFill>
              </a:rPr>
              <a:t>breaks down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rock.</a:t>
            </a:r>
          </a:p>
          <a:p>
            <a:r>
              <a:rPr lang="en-US" dirty="0"/>
              <a:t>The rock fragments are picked up and transported by agents of erosion such as </a:t>
            </a:r>
            <a:r>
              <a:rPr lang="en-US" b="1" u="sng" dirty="0">
                <a:solidFill>
                  <a:srgbClr val="FF0000"/>
                </a:solidFill>
              </a:rPr>
              <a:t>running water, glaciers, wind, rain. </a:t>
            </a:r>
          </a:p>
          <a:p>
            <a:pPr marL="0" indent="0">
              <a:buNone/>
            </a:pPr>
            <a:r>
              <a:rPr lang="en-US" dirty="0"/>
              <a:t>Erosion: </a:t>
            </a:r>
            <a:r>
              <a:rPr lang="en-US" b="1" u="sng" dirty="0">
                <a:solidFill>
                  <a:srgbClr val="FF0000"/>
                </a:solidFill>
              </a:rPr>
              <a:t>the incorporation and transportation of material by a mobile agent, such as water, wind, or 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522" y="4532811"/>
            <a:ext cx="3040670" cy="2050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414"/>
          <a:stretch/>
        </p:blipFill>
        <p:spPr>
          <a:xfrm>
            <a:off x="651694" y="4755582"/>
            <a:ext cx="3058157" cy="2102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6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727"/>
            <a:ext cx="6447501" cy="1320800"/>
          </a:xfrm>
        </p:spPr>
        <p:txBody>
          <a:bodyPr/>
          <a:lstStyle/>
          <a:p>
            <a:pPr algn="ctr"/>
            <a:r>
              <a:rPr lang="en-US" dirty="0"/>
              <a:t>The Rock Cycle</a:t>
            </a:r>
            <a:br>
              <a:rPr lang="en-US" dirty="0"/>
            </a:br>
            <a:r>
              <a:rPr lang="en-US" sz="3200" dirty="0"/>
              <a:t>Sedimentary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240657"/>
            <a:ext cx="6447501" cy="52539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Eventually, these particles and dissolved substances, called </a:t>
            </a:r>
            <a:r>
              <a:rPr lang="en-US" b="1" u="sng" dirty="0">
                <a:solidFill>
                  <a:srgbClr val="FF0000"/>
                </a:solidFill>
              </a:rPr>
              <a:t>sediment</a:t>
            </a:r>
            <a:r>
              <a:rPr lang="en-US" dirty="0"/>
              <a:t>, are </a:t>
            </a:r>
            <a:r>
              <a:rPr lang="en-US" b="1" u="sng" dirty="0">
                <a:solidFill>
                  <a:srgbClr val="FF0000"/>
                </a:solidFill>
              </a:rPr>
              <a:t>deposited</a:t>
            </a:r>
            <a:r>
              <a:rPr lang="en-US" dirty="0"/>
              <a:t>. </a:t>
            </a:r>
          </a:p>
          <a:p>
            <a:r>
              <a:rPr lang="en-US" dirty="0"/>
              <a:t>Next, the sediments undergo a process called lithification, meaning “</a:t>
            </a:r>
            <a:r>
              <a:rPr lang="en-US" b="1" u="sng" dirty="0">
                <a:solidFill>
                  <a:srgbClr val="FF0000"/>
                </a:solidFill>
              </a:rPr>
              <a:t>conversion</a:t>
            </a:r>
            <a:r>
              <a:rPr lang="en-US" dirty="0"/>
              <a:t> to rock” either by compaction or by cementation as percolating  water coats the sediment with </a:t>
            </a:r>
            <a:r>
              <a:rPr lang="en-US" b="1" u="sng" dirty="0">
                <a:solidFill>
                  <a:srgbClr val="FF0000"/>
                </a:solidFill>
              </a:rPr>
              <a:t>mineral</a:t>
            </a:r>
            <a:r>
              <a:rPr lang="en-US" dirty="0"/>
              <a:t> matter and gradually </a:t>
            </a:r>
            <a:r>
              <a:rPr lang="en-US" b="1" u="sng" dirty="0">
                <a:solidFill>
                  <a:srgbClr val="FF0000"/>
                </a:solidFill>
              </a:rPr>
              <a:t>cement</a:t>
            </a:r>
            <a:r>
              <a:rPr lang="en-US" dirty="0"/>
              <a:t> the particles </a:t>
            </a:r>
            <a:r>
              <a:rPr lang="en-US" b="1" u="sng" dirty="0">
                <a:solidFill>
                  <a:srgbClr val="FF0000"/>
                </a:solidFill>
              </a:rPr>
              <a:t>together</a:t>
            </a:r>
            <a:r>
              <a:rPr lang="en-US" dirty="0"/>
              <a:t>. </a:t>
            </a:r>
          </a:p>
          <a:p>
            <a:r>
              <a:rPr lang="en-US" dirty="0"/>
              <a:t>The result is sedimentary rock such as: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sandstone</a:t>
            </a:r>
            <a:r>
              <a:rPr lang="en-US" b="1" dirty="0">
                <a:solidFill>
                  <a:srgbClr val="FF0000"/>
                </a:solidFill>
              </a:rPr>
              <a:t>			</a:t>
            </a:r>
            <a:r>
              <a:rPr lang="en-US" b="1" u="sng" dirty="0">
                <a:solidFill>
                  <a:srgbClr val="FF0000"/>
                </a:solidFill>
              </a:rPr>
              <a:t>conglomerate</a:t>
            </a:r>
            <a:r>
              <a:rPr lang="en-US" b="1" dirty="0">
                <a:solidFill>
                  <a:srgbClr val="FF0000"/>
                </a:solidFill>
              </a:rPr>
              <a:t>				</a:t>
            </a:r>
            <a:r>
              <a:rPr lang="en-US" b="1" u="sng" dirty="0">
                <a:solidFill>
                  <a:srgbClr val="FF0000"/>
                </a:solidFill>
              </a:rPr>
              <a:t>shale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sedimentary rock is buried deep within Earth or involved in the dynamics of mountain building, it will be subjected to great pressures and heat.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64" y="4008790"/>
            <a:ext cx="1147946" cy="12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383" y="3999994"/>
            <a:ext cx="1264444" cy="1202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793" y="3878198"/>
            <a:ext cx="1342292" cy="1342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8955"/>
            <a:ext cx="6447501" cy="1320800"/>
          </a:xfrm>
        </p:spPr>
        <p:txBody>
          <a:bodyPr/>
          <a:lstStyle/>
          <a:p>
            <a:pPr algn="ctr"/>
            <a:r>
              <a:rPr lang="en-US" dirty="0"/>
              <a:t>The Rock Cycle</a:t>
            </a:r>
            <a:br>
              <a:rPr lang="en-US" dirty="0"/>
            </a:br>
            <a:r>
              <a:rPr lang="en-US" sz="3200" dirty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27018"/>
            <a:ext cx="6824784" cy="4591608"/>
          </a:xfrm>
        </p:spPr>
        <p:txBody>
          <a:bodyPr/>
          <a:lstStyle/>
          <a:p>
            <a:r>
              <a:rPr lang="en-US" sz="2400" dirty="0"/>
              <a:t>Rocks subjected to great </a:t>
            </a:r>
            <a:r>
              <a:rPr lang="en-US" sz="2400" b="1" u="sng" dirty="0">
                <a:solidFill>
                  <a:srgbClr val="FF0000"/>
                </a:solidFill>
              </a:rPr>
              <a:t>pressure</a:t>
            </a:r>
            <a:r>
              <a:rPr lang="en-US" sz="2400" dirty="0"/>
              <a:t> and high </a:t>
            </a:r>
            <a:r>
              <a:rPr lang="en-US" sz="2400" b="1" u="sng" dirty="0">
                <a:solidFill>
                  <a:srgbClr val="FF0000"/>
                </a:solidFill>
              </a:rPr>
              <a:t>heat</a:t>
            </a:r>
            <a:r>
              <a:rPr lang="en-US" sz="2400" dirty="0"/>
              <a:t> change into metamorphic rocks.</a:t>
            </a:r>
          </a:p>
          <a:p>
            <a:r>
              <a:rPr lang="en-US" sz="2400" dirty="0"/>
              <a:t>When rocks in a high temperature metamorphic environment are subjected to directional forces, they are easily </a:t>
            </a:r>
            <a:r>
              <a:rPr lang="en-US" sz="2400" b="1" u="sng" dirty="0">
                <a:solidFill>
                  <a:srgbClr val="FF0000"/>
                </a:solidFill>
              </a:rPr>
              <a:t>transformed</a:t>
            </a:r>
            <a:r>
              <a:rPr lang="en-US" sz="2400" dirty="0"/>
              <a:t>.</a:t>
            </a:r>
          </a:p>
          <a:p>
            <a:r>
              <a:rPr lang="en-US" sz="2400" dirty="0"/>
              <a:t>When metamorphic rock is subjects to still greater </a:t>
            </a:r>
            <a:r>
              <a:rPr lang="en-US" sz="2400" b="1" u="sng" dirty="0">
                <a:solidFill>
                  <a:srgbClr val="FF0000"/>
                </a:solidFill>
              </a:rPr>
              <a:t>heat</a:t>
            </a:r>
            <a:r>
              <a:rPr lang="en-US" sz="2400" dirty="0"/>
              <a:t> and/or </a:t>
            </a:r>
            <a:r>
              <a:rPr lang="en-US" sz="2400" b="1" u="sng" dirty="0">
                <a:solidFill>
                  <a:srgbClr val="FF0000"/>
                </a:solidFill>
              </a:rPr>
              <a:t>pressure</a:t>
            </a:r>
            <a:r>
              <a:rPr lang="en-US" sz="2400" dirty="0"/>
              <a:t> changes, it may melt to create </a:t>
            </a:r>
            <a:r>
              <a:rPr lang="en-US" sz="2400" b="1" u="sng" dirty="0">
                <a:solidFill>
                  <a:srgbClr val="FF0000"/>
                </a:solidFill>
              </a:rPr>
              <a:t>magma</a:t>
            </a:r>
            <a:r>
              <a:rPr lang="en-US" sz="2400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16" y="4829673"/>
            <a:ext cx="1944373" cy="1814749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3" y="4902503"/>
            <a:ext cx="1869491" cy="1655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82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97" y="128955"/>
            <a:ext cx="3702348" cy="1320800"/>
          </a:xfrm>
        </p:spPr>
        <p:txBody>
          <a:bodyPr/>
          <a:lstStyle/>
          <a:p>
            <a:pPr algn="ctr"/>
            <a:r>
              <a:rPr lang="en-US" dirty="0"/>
              <a:t>The Rock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7916"/>
            <a:ext cx="3872083" cy="5623169"/>
          </a:xfrm>
        </p:spPr>
        <p:txBody>
          <a:bodyPr>
            <a:noAutofit/>
          </a:bodyPr>
          <a:lstStyle/>
          <a:p>
            <a:r>
              <a:rPr lang="en-US" sz="2000" dirty="0"/>
              <a:t>As we have seen, rocks are </a:t>
            </a:r>
            <a:r>
              <a:rPr lang="en-US" sz="2000" b="1" u="sng" dirty="0">
                <a:solidFill>
                  <a:srgbClr val="FF0000"/>
                </a:solidFill>
              </a:rPr>
              <a:t>transformed</a:t>
            </a:r>
            <a:r>
              <a:rPr lang="en-US" sz="2000" dirty="0"/>
              <a:t> from one type of rock to another in an unending cycle we call the </a:t>
            </a:r>
            <a:r>
              <a:rPr lang="en-US" sz="2000" b="1" u="sng" dirty="0">
                <a:solidFill>
                  <a:srgbClr val="FF0000"/>
                </a:solidFill>
              </a:rPr>
              <a:t>rock cycle</a:t>
            </a:r>
            <a:r>
              <a:rPr lang="en-US" sz="2000" dirty="0"/>
              <a:t>.</a:t>
            </a:r>
          </a:p>
          <a:p>
            <a:r>
              <a:rPr lang="en-US" sz="2000" dirty="0"/>
              <a:t>Earth’s materials do not always follow the paths shown in the rock cycle diagram. It is just as likely that other paths will be followed.</a:t>
            </a:r>
          </a:p>
          <a:p>
            <a:r>
              <a:rPr lang="en-US" sz="2000" dirty="0"/>
              <a:t>Although rocks may seem to be </a:t>
            </a:r>
            <a:r>
              <a:rPr lang="en-US" sz="2000" b="1" u="sng" dirty="0">
                <a:solidFill>
                  <a:srgbClr val="FF0000"/>
                </a:solidFill>
              </a:rPr>
              <a:t>unchanging</a:t>
            </a:r>
            <a:r>
              <a:rPr lang="en-US" sz="2000" dirty="0"/>
              <a:t> masses, the rock cycle shows that they are NOT.</a:t>
            </a:r>
          </a:p>
          <a:p>
            <a:r>
              <a:rPr lang="en-US" sz="2000" dirty="0"/>
              <a:t>The changes, however, take time </a:t>
            </a:r>
            <a:r>
              <a:rPr lang="en-US" sz="2000" dirty="0">
                <a:solidFill>
                  <a:schemeClr val="tx1"/>
                </a:solidFill>
              </a:rPr>
              <a:t>– </a:t>
            </a:r>
            <a:r>
              <a:rPr lang="en-US" sz="2000" b="1" u="sng" dirty="0">
                <a:solidFill>
                  <a:srgbClr val="FF0000"/>
                </a:solidFill>
              </a:rPr>
              <a:t>sometimes millions or even billions of years.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23" r="16026" b="5128"/>
          <a:stretch/>
        </p:blipFill>
        <p:spPr>
          <a:xfrm>
            <a:off x="3631474" y="-12987"/>
            <a:ext cx="5169627" cy="6583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15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234</TotalTime>
  <Words>343</Words>
  <Application>Microsoft Office PowerPoint</Application>
  <PresentationFormat>Overhead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The Rock Cycle</vt:lpstr>
      <vt:lpstr>The Rock Cycle</vt:lpstr>
      <vt:lpstr>The Rock Cycle Igneous Rocks</vt:lpstr>
      <vt:lpstr>The Rock Cycle Sedimentary Rock</vt:lpstr>
      <vt:lpstr>The Rock Cycle Metamorphic Rock</vt:lpstr>
      <vt:lpstr>The Rock Cycle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 Cycle</dc:title>
  <dc:creator>Brittny Pannizzo</dc:creator>
  <cp:lastModifiedBy>bpannizzo</cp:lastModifiedBy>
  <cp:revision>10</cp:revision>
  <dcterms:created xsi:type="dcterms:W3CDTF">2016-11-28T02:03:14Z</dcterms:created>
  <dcterms:modified xsi:type="dcterms:W3CDTF">2018-09-18T20:34:20Z</dcterms:modified>
</cp:coreProperties>
</file>