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66" r:id="rId1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BC471F-F84B-4947-9B87-9901EA8F6F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4B907-C96E-45A2-ADB8-A10073E0D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3CEE0-5CBF-41EC-9417-8C23F5B95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305A3-79B4-4D3E-81EE-9BE03F01C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11FB0-2FDA-436D-9B17-4DE02F08D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26CB2-FC23-42AB-A6CD-98959E304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CC1AF-A8F0-4B52-9510-A7D781B50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D9E37-7709-4E4A-92C6-31ACF92F1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11392-310F-4D14-ACEF-74C261A06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67092-7F0F-40D6-990E-B4459B360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8EA30-E2C8-49DB-A700-7553E04D3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312A6-8718-4083-A21A-3C1075628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F35B96A-E293-40A8-8657-9CA7253D53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ading%20the%20graduated%20cylinder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09600" y="12192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6600" b="1">
                <a:solidFill>
                  <a:srgbClr val="000099"/>
                </a:solidFill>
                <a:latin typeface="Calibri" pitchFamily="34" charset="0"/>
              </a:rPr>
              <a:t>Reading the Graduated Cylinder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371600" y="3657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5400" b="1">
                <a:solidFill>
                  <a:srgbClr val="FF0000"/>
                </a:solidFill>
                <a:latin typeface="Calibri" pitchFamily="34" charset="0"/>
              </a:rPr>
              <a:t>	And all about the Meniscus!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276600" y="4572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800"/>
              <a:t>Unit 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Water Displacement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371600" y="3657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Used to find the </a:t>
            </a:r>
            <a:r>
              <a:rPr lang="en-US" sz="3200" b="1" i="1" u="sng">
                <a:solidFill>
                  <a:srgbClr val="CC3300"/>
                </a:solidFill>
                <a:latin typeface="Comic Sans MS" pitchFamily="66" charset="0"/>
              </a:rPr>
              <a:t>volume</a:t>
            </a: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 of an irregularly shaped object.</a:t>
            </a:r>
            <a:endParaRPr lang="en-US" sz="3200" b="1" i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pic>
        <p:nvPicPr>
          <p:cNvPr id="12292" name="Picture 4" descr="j02997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8272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33689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18125"/>
            <a:ext cx="16287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j01777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343400"/>
            <a:ext cx="147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The general idea: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When an object is placed in water it will </a:t>
            </a:r>
            <a:r>
              <a:rPr lang="en-US" sz="3200" b="1" u="sng">
                <a:solidFill>
                  <a:srgbClr val="CC3300"/>
                </a:solidFill>
                <a:latin typeface="Comic Sans MS" pitchFamily="66" charset="0"/>
              </a:rPr>
              <a:t>“push” </a:t>
            </a: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water out of the way.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7675" y="2843213"/>
            <a:ext cx="7696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Viner Hand ITC" pitchFamily="66" charset="0"/>
              </a:rPr>
              <a:t> </a:t>
            </a: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The amount of </a:t>
            </a:r>
            <a:r>
              <a:rPr lang="en-US" sz="3200" b="1" u="sng">
                <a:solidFill>
                  <a:srgbClr val="CC3300"/>
                </a:solidFill>
                <a:latin typeface="Comic Sans MS" pitchFamily="66" charset="0"/>
              </a:rPr>
              <a:t>water moved</a:t>
            </a: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 is equal to the amount of </a:t>
            </a:r>
            <a:r>
              <a:rPr lang="en-US" sz="3200" b="1" u="sng">
                <a:solidFill>
                  <a:srgbClr val="CC3300"/>
                </a:solidFill>
                <a:latin typeface="Comic Sans MS" pitchFamily="66" charset="0"/>
              </a:rPr>
              <a:t>space the object takes up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solidFill>
                <a:srgbClr val="CC3300"/>
              </a:solidFill>
              <a:latin typeface="Viner Hand ITC" pitchFamily="66" charset="0"/>
            </a:endParaRPr>
          </a:p>
        </p:txBody>
      </p:sp>
      <p:pic>
        <p:nvPicPr>
          <p:cNvPr id="5" name="Picture 5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2016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900613"/>
            <a:ext cx="25146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304800" y="331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So…..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We can use this to find out the </a:t>
            </a:r>
            <a:r>
              <a:rPr lang="en-US" sz="3200" b="1" u="sng">
                <a:solidFill>
                  <a:srgbClr val="000099"/>
                </a:solidFill>
                <a:latin typeface="Comic Sans MS" pitchFamily="66" charset="0"/>
              </a:rPr>
              <a:t>volume</a:t>
            </a: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 of things that have </a:t>
            </a:r>
            <a:r>
              <a:rPr lang="en-US" sz="3200" b="1" u="sng">
                <a:solidFill>
                  <a:srgbClr val="000099"/>
                </a:solidFill>
                <a:latin typeface="Comic Sans MS" pitchFamily="66" charset="0"/>
              </a:rPr>
              <a:t>odd shapes </a:t>
            </a: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that we cannot measure.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3276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Like:</a:t>
            </a:r>
          </a:p>
        </p:txBody>
      </p:sp>
      <p:pic>
        <p:nvPicPr>
          <p:cNvPr id="5" name="Picture 5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2016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648200"/>
            <a:ext cx="28956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j02997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0"/>
            <a:ext cx="18272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j033689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5410200"/>
            <a:ext cx="16287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j01777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267200"/>
            <a:ext cx="147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The Steps: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1.  Record the level of water in the graduated cylinder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Remember there needs to be enough to cover whatever object you are measuring!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2.  Place the object in the cylinder and record the new volume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769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3.  Subtract the old volume from the new volume to find the volume of your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Can use an overflow container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45720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These work the same as before.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Now we just record how much water is actually pushed out of the container!</a:t>
            </a:r>
          </a:p>
        </p:txBody>
      </p:sp>
      <p:pic>
        <p:nvPicPr>
          <p:cNvPr id="4" name="Picture 5" descr="volume-measurement-irregular-sol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28384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15_i01_web_overflow_and_c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009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>
                <a:solidFill>
                  <a:srgbClr val="CC3300"/>
                </a:solidFill>
                <a:latin typeface="Kristen ITC" pitchFamily="66" charset="0"/>
              </a:rPr>
              <a:t>Let’s try one…. Or a few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24384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2187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962400"/>
            <a:ext cx="23510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MCj044202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8050" y="914400"/>
            <a:ext cx="1885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962400"/>
            <a:ext cx="24241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A note about volume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want to know the volume of a </a:t>
            </a:r>
            <a:r>
              <a:rPr lang="en-US" b="1" u="sng" smtClean="0">
                <a:solidFill>
                  <a:srgbClr val="FF0000"/>
                </a:solidFill>
              </a:rPr>
              <a:t>REGULAR</a:t>
            </a:r>
            <a:r>
              <a:rPr lang="en-US" smtClean="0"/>
              <a:t> shaped object, use </a:t>
            </a:r>
          </a:p>
          <a:p>
            <a:pPr algn="ctr" eaLnBrk="1" hangingPunct="1">
              <a:buFontTx/>
              <a:buNone/>
            </a:pPr>
            <a:r>
              <a:rPr lang="en-US" u="sng" smtClean="0">
                <a:solidFill>
                  <a:srgbClr val="FF0000"/>
                </a:solidFill>
              </a:rPr>
              <a:t>L x W x H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want to know the volume of an </a:t>
            </a:r>
            <a:r>
              <a:rPr lang="en-US" b="1" u="sng" smtClean="0">
                <a:solidFill>
                  <a:srgbClr val="FF0000"/>
                </a:solidFill>
              </a:rPr>
              <a:t>IRREGULAR</a:t>
            </a:r>
            <a:r>
              <a:rPr lang="en-US" smtClean="0"/>
              <a:t> shaped object, use 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	</a:t>
            </a:r>
            <a:r>
              <a:rPr lang="en-US" u="sng" smtClean="0">
                <a:solidFill>
                  <a:srgbClr val="FF0000"/>
                </a:solidFill>
              </a:rPr>
              <a:t>water 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latin typeface="Comic Sans MS" pitchFamily="66" charset="0"/>
              </a:rPr>
              <a:t>Graduated Cylinder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Comic Sans MS" pitchFamily="66" charset="0"/>
              </a:rPr>
              <a:t>How do we use it…..?  </a:t>
            </a:r>
          </a:p>
        </p:txBody>
      </p:sp>
      <p:pic>
        <p:nvPicPr>
          <p:cNvPr id="4100" name="Picture 5" descr="602560-S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19600" y="21336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  <a:latin typeface="Comic Sans MS" pitchFamily="66" charset="0"/>
              </a:rPr>
              <a:t>- Come in different sizes for different measurements. 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419600" y="34290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  <a:latin typeface="Comic Sans MS" pitchFamily="66" charset="0"/>
              </a:rPr>
              <a:t>- Small ones measure small volumes, big ones measure big volumes!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86200" y="60960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  <a:hlinkClick r:id="rId3" action="ppaction://hlinkpres?slideindex=1&amp;slidetitle="/>
              </a:rPr>
              <a:t>Let's See!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71600" y="12954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</a:rPr>
              <a:t>Measures volume in </a:t>
            </a:r>
            <a:r>
              <a:rPr lang="en-US" sz="2400" b="1" u="sng">
                <a:solidFill>
                  <a:srgbClr val="0000FF"/>
                </a:solidFill>
                <a:latin typeface="Comic Sans MS" pitchFamily="66" charset="0"/>
              </a:rPr>
              <a:t>liters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</a:rPr>
              <a:t>(or milliliters)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8" grpId="0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57200" y="1600200"/>
            <a:ext cx="472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Liquids in glass and some plastic containers </a:t>
            </a:r>
            <a:r>
              <a:rPr lang="en-US" sz="3200" b="1" u="sng">
                <a:latin typeface="Calibri" pitchFamily="34" charset="0"/>
              </a:rPr>
              <a:t>curve</a:t>
            </a:r>
            <a:r>
              <a:rPr lang="en-US" sz="3200" b="1">
                <a:latin typeface="Calibri" pitchFamily="34" charset="0"/>
              </a:rPr>
              <a:t> at the edges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Changing the diameter of the cylinder will change the shape of the curve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This curve is called the </a:t>
            </a:r>
            <a:r>
              <a:rPr lang="en-US" sz="3200" b="1" u="sng">
                <a:solidFill>
                  <a:srgbClr val="FF0000"/>
                </a:solidFill>
                <a:latin typeface="Calibri" pitchFamily="34" charset="0"/>
              </a:rPr>
              <a:t>MENISCUS</a:t>
            </a:r>
          </a:p>
        </p:txBody>
      </p:sp>
      <p:pic>
        <p:nvPicPr>
          <p:cNvPr id="4" name="Picture 9" descr="meniscu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09800"/>
            <a:ext cx="2976563" cy="33528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4000" b="1">
                <a:latin typeface="Calibri" pitchFamily="34" charset="0"/>
              </a:rPr>
              <a:t>Your eye should be </a:t>
            </a:r>
            <a:r>
              <a:rPr lang="en-US" sz="4000" b="1" u="sng">
                <a:latin typeface="Calibri" pitchFamily="34" charset="0"/>
              </a:rPr>
              <a:t>level </a:t>
            </a:r>
            <a:r>
              <a:rPr lang="en-US" sz="4000" b="1">
                <a:latin typeface="Calibri" pitchFamily="34" charset="0"/>
              </a:rPr>
              <a:t>with the top of the liquid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40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" name="Picture 6" descr="anglemeniscus"/>
          <p:cNvPicPr>
            <a:picLocks noChangeAspect="1" noChangeArrowheads="1"/>
          </p:cNvPicPr>
          <p:nvPr/>
        </p:nvPicPr>
        <p:blipFill>
          <a:blip r:embed="rId2" cstate="print">
            <a:lum bright="-24000" contrast="28000"/>
          </a:blip>
          <a:srcRect/>
          <a:stretch>
            <a:fillRect/>
          </a:stretch>
        </p:blipFill>
        <p:spPr bwMode="auto">
          <a:xfrm>
            <a:off x="4343400" y="3352800"/>
            <a:ext cx="4410075" cy="3287713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3886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alibri" pitchFamily="34" charset="0"/>
              </a:rPr>
              <a:t>You should read to the </a:t>
            </a:r>
            <a:r>
              <a:rPr lang="en-US" sz="4000" b="1" u="sng">
                <a:latin typeface="Calibri" pitchFamily="34" charset="0"/>
              </a:rPr>
              <a:t>bottom</a:t>
            </a:r>
            <a:r>
              <a:rPr lang="en-US" sz="4000" b="1">
                <a:latin typeface="Calibri" pitchFamily="34" charset="0"/>
              </a:rPr>
              <a:t> of the </a:t>
            </a:r>
            <a:r>
              <a:rPr lang="en-US" sz="4000" b="1">
                <a:solidFill>
                  <a:srgbClr val="FF0000"/>
                </a:solidFill>
                <a:latin typeface="Calibri" pitchFamily="34" charset="0"/>
              </a:rPr>
              <a:t>MENISCUS</a:t>
            </a:r>
          </a:p>
        </p:txBody>
      </p:sp>
      <p:sp>
        <p:nvSpPr>
          <p:cNvPr id="6149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1" name="Picture 6" descr="readmenis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43088"/>
            <a:ext cx="4038600" cy="403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18.0 ml</a:t>
            </a:r>
          </a:p>
        </p:txBody>
      </p:sp>
      <p:sp>
        <p:nvSpPr>
          <p:cNvPr id="7173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4038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195" name="Picture 6" descr="cyl36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13033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14400" y="44958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36.5 ml</a:t>
            </a:r>
          </a:p>
        </p:txBody>
      </p:sp>
      <p:sp>
        <p:nvSpPr>
          <p:cNvPr id="8197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9" name="Picture 6" descr="cyl42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12636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143000" y="43434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42.9 ml</a:t>
            </a: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43" name="Picture 6" descr="segment47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81200"/>
            <a:ext cx="2093913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219200" y="44196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47.0 ml</a:t>
            </a:r>
          </a:p>
        </p:txBody>
      </p:sp>
      <p:sp>
        <p:nvSpPr>
          <p:cNvPr id="10245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1267" name="Picture 6" descr="segment61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81200"/>
            <a:ext cx="2093913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61.2 ml</a:t>
            </a:r>
          </a:p>
        </p:txBody>
      </p:sp>
      <p:sp>
        <p:nvSpPr>
          <p:cNvPr id="11269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366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</vt:lpstr>
      <vt:lpstr>Kristen ITC</vt:lpstr>
      <vt:lpstr>Viner Hand ITC</vt:lpstr>
      <vt:lpstr>Tahoma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A note about volume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Bhallas</dc:creator>
  <cp:lastModifiedBy>bpannizzo</cp:lastModifiedBy>
  <cp:revision>7</cp:revision>
  <dcterms:created xsi:type="dcterms:W3CDTF">2012-09-29T02:06:46Z</dcterms:created>
  <dcterms:modified xsi:type="dcterms:W3CDTF">2018-09-18T20:25:58Z</dcterms:modified>
</cp:coreProperties>
</file>