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72" r:id="rId4"/>
    <p:sldId id="273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70" r:id="rId14"/>
    <p:sldId id="271" r:id="rId15"/>
    <p:sldId id="257" r:id="rId16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99"/>
    <a:srgbClr val="FFCC66"/>
    <a:srgbClr val="990033"/>
    <a:srgbClr val="FFFFCC"/>
    <a:srgbClr val="FF5050"/>
    <a:srgbClr val="008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3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86D635F-16DA-4D81-B0F9-6EE705C714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C48DEB-2398-4359-A0D9-5A9C717FBC2A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ECA37F-6810-4DA2-8479-FFB0A64C5C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BEEFB-6F3C-440C-BD66-CA57AF8BE5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74B18-B93E-48E7-900D-7BFC866595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22558-DFB3-4C19-9607-542FD8FDE8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B105A-D9D1-4543-A584-ECDE81369D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401DA-3010-4F46-9C25-B540E7D6B4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74C6E-56ED-4D8D-9990-4B5EFDC42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C846E-2980-40C1-973C-35A652FCCC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FABD4-E2B2-4029-B262-13548C03FB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48338-4FB1-4204-99C2-C7ECE40D11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4D65B-E5CB-4C64-BD14-8F3CB0C4D2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F60E1-A63B-4267-83CF-C7EED91020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A3A9CD6-1256-4683-A59F-57B7E28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c-online.com/objects/ViewObject.aspx?ID=GCH202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beaconlearningcenter.com/webLessons/MeasuringTools/METRIC_RULER2.gif&amp;imgrefurl=http://www.beaconlearningcenter.com/webLessons/MeasuringTools/default.htm&amp;usg=__yYD3CqiTd6oZp9Ptcif2PmVQG4s=&amp;h=147&amp;w=183&amp;sz=5&amp;hl=en&amp;start=6&amp;um=1&amp;tbnid=fGMnvGwvrl6YrM:&amp;tbnh=82&amp;tbnw=102&amp;prev=/images?q=metric+ruler&amp;hl=en&amp;safe=active&amp;sa=N&amp;um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002F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457200" y="1069975"/>
            <a:ext cx="7924800" cy="3730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The Metric Ruler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&amp;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Mass!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3238500" y="239713"/>
            <a:ext cx="2362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800"/>
              <a:t>Unit 2-1</a:t>
            </a:r>
          </a:p>
        </p:txBody>
      </p:sp>
      <p:sp>
        <p:nvSpPr>
          <p:cNvPr id="4100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Kristen ITC" pitchFamily="66" charset="0"/>
              </a:rPr>
              <a:t>How about this?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88392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9600" y="4267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1.6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0" y="4267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10.6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914400" y="2971800"/>
            <a:ext cx="228600" cy="1371600"/>
          </a:xfrm>
          <a:prstGeom prst="line">
            <a:avLst/>
          </a:prstGeom>
          <a:noFill/>
          <a:ln w="5715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5105400" y="2971800"/>
            <a:ext cx="990600" cy="1295400"/>
          </a:xfrm>
          <a:prstGeom prst="line">
            <a:avLst/>
          </a:prstGeom>
          <a:noFill/>
          <a:ln w="5715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57400" y="5105400"/>
            <a:ext cx="5562600" cy="1198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End – start = actual length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10.6 – 1.6 = </a:t>
            </a:r>
            <a:r>
              <a:rPr lang="en-US" altLang="en-US" sz="2800" u="sng">
                <a:latin typeface="Comic Sans MS" pitchFamily="66" charset="0"/>
              </a:rPr>
              <a:t>9.0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 animBg="1"/>
      <p:bldP spid="15369" grpId="0" animBg="1"/>
      <p:bldP spid="153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1447800" y="2133600"/>
            <a:ext cx="6096000" cy="2819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  <a:latin typeface="Kristen ITC" pitchFamily="66" charset="0"/>
              </a:rPr>
              <a:t>Mass versus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Mass and weight are _____ the same thing.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000" u="sng" smtClean="0">
                <a:solidFill>
                  <a:schemeClr val="bg1"/>
                </a:solidFill>
                <a:latin typeface="Comic Sans MS" pitchFamily="66" charset="0"/>
              </a:rPr>
              <a:t>Mass</a:t>
            </a: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 – the _______________in an object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5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0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066800" y="3810000"/>
            <a:ext cx="70866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The mass of an object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will NEVER change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unless YOU DO something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to change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Kristen ITC" pitchFamily="66" charset="0"/>
              </a:rPr>
              <a:t>What is weight?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u="sng" smtClean="0">
                <a:solidFill>
                  <a:schemeClr val="bg1"/>
                </a:solidFill>
                <a:latin typeface="Comic Sans MS" pitchFamily="66" charset="0"/>
              </a:rPr>
              <a:t>Weight</a:t>
            </a: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 – is the measure of the ______ of ________ on an object.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066800" y="3200400"/>
            <a:ext cx="70866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The weight of an object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WILL change as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gravity does!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Kristen ITC" pitchFamily="66" charset="0"/>
              </a:rPr>
              <a:t>Example: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4419600" cy="4800600"/>
          </a:xfrm>
        </p:spPr>
        <p:txBody>
          <a:bodyPr/>
          <a:lstStyle/>
          <a:p>
            <a:pPr marL="293688" lvl="1" indent="-174625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600" smtClean="0">
                <a:solidFill>
                  <a:schemeClr val="bg1"/>
                </a:solidFill>
                <a:latin typeface="Comic Sans MS" pitchFamily="66" charset="0"/>
              </a:rPr>
              <a:t>The moon is 1/6 of the Earth’s gravity. </a:t>
            </a:r>
          </a:p>
          <a:p>
            <a:pPr marL="293688" lvl="1" indent="-174625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600" smtClean="0">
                <a:solidFill>
                  <a:schemeClr val="bg1"/>
                </a:solidFill>
                <a:latin typeface="Comic Sans MS" pitchFamily="66" charset="0"/>
              </a:rPr>
              <a:t>Weight will be 1/6 of what it is here on Earth (divide by 6).  </a:t>
            </a:r>
          </a:p>
          <a:p>
            <a:pPr marL="293688" lvl="1" indent="-174625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600" i="1" smtClean="0">
                <a:solidFill>
                  <a:schemeClr val="bg1"/>
                </a:solidFill>
                <a:latin typeface="Comic Sans MS" pitchFamily="66" charset="0"/>
              </a:rPr>
              <a:t>However,</a:t>
            </a:r>
            <a:r>
              <a:rPr lang="en-US" altLang="en-US" sz="2600" smtClean="0">
                <a:solidFill>
                  <a:schemeClr val="bg1"/>
                </a:solidFill>
                <a:latin typeface="Comic Sans MS" pitchFamily="66" charset="0"/>
              </a:rPr>
              <a:t> their size will not change!</a:t>
            </a:r>
          </a:p>
          <a:p>
            <a:pPr marL="293688" lvl="1" indent="-174625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600" smtClean="0">
                <a:solidFill>
                  <a:schemeClr val="bg1"/>
                </a:solidFill>
                <a:latin typeface="Comic Sans MS" pitchFamily="66" charset="0"/>
              </a:rPr>
              <a:t>A person will not physically shrink to 1/6 their size if they go to the moon!</a:t>
            </a:r>
          </a:p>
        </p:txBody>
      </p:sp>
      <p:pic>
        <p:nvPicPr>
          <p:cNvPr id="17412" name="Picture 8" descr="moon-and-su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600200"/>
            <a:ext cx="5029200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4400" b="1" u="sng">
                <a:solidFill>
                  <a:schemeClr val="tx2"/>
                </a:solidFill>
                <a:latin typeface="Comic Sans MS" pitchFamily="66" charset="0"/>
              </a:rPr>
              <a:t>Measuring Mass</a:t>
            </a:r>
            <a:r>
              <a:rPr lang="en-US" altLang="en-US" sz="4400" b="1">
                <a:solidFill>
                  <a:schemeClr val="tx2"/>
                </a:solidFill>
                <a:latin typeface="Comic Sans MS" pitchFamily="66" charset="0"/>
              </a:rPr>
              <a:t>: </a:t>
            </a:r>
            <a:br>
              <a:rPr lang="en-US" altLang="en-US" sz="4400" b="1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altLang="en-US" sz="4400" b="1">
                <a:solidFill>
                  <a:schemeClr val="tx2"/>
                </a:solidFill>
                <a:latin typeface="Comic Sans MS" pitchFamily="66" charset="0"/>
              </a:rPr>
              <a:t>Triple Beam Balance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1295400" y="2133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itchFamily="66" charset="0"/>
            </a:endParaRPr>
          </a:p>
        </p:txBody>
      </p:sp>
      <p:pic>
        <p:nvPicPr>
          <p:cNvPr id="18436" name="Picture 7" descr="Triple_beam_bal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52482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4876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Comic Sans MS" pitchFamily="66" charset="0"/>
              </a:rPr>
              <a:t>How do we use it…..? 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657600" y="57912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3399"/>
                </a:solidFill>
                <a:latin typeface="Comic Sans MS" pitchFamily="66" charset="0"/>
                <a:hlinkClick r:id="rId3"/>
              </a:rPr>
              <a:t>Let's See!</a:t>
            </a:r>
            <a:endParaRPr lang="en-US" altLang="en-US" sz="3200" b="1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124200" y="1614488"/>
            <a:ext cx="518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Comic Sans MS" pitchFamily="66" charset="0"/>
              </a:rPr>
              <a:t>Measures mass in grams!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28194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mtClean="0">
                <a:solidFill>
                  <a:srgbClr val="0000FF"/>
                </a:solidFill>
                <a:latin typeface="Comic Sans MS" pitchFamily="66" charset="0"/>
              </a:rPr>
              <a:t>(The things we use to make observations in a science class.)</a:t>
            </a:r>
          </a:p>
        </p:txBody>
      </p:sp>
      <p:pic>
        <p:nvPicPr>
          <p:cNvPr id="5123" name="Picture 5" descr="METRIC_RULER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0833">
            <a:off x="6732588" y="506412"/>
            <a:ext cx="20574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9" descr="SE8723_330_319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097739">
            <a:off x="228600" y="381000"/>
            <a:ext cx="2638425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66800" y="1447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Kristen ITC" pitchFamily="66" charset="0"/>
              </a:rPr>
              <a:t>Tools of Measurement</a:t>
            </a:r>
          </a:p>
        </p:txBody>
      </p:sp>
      <p:pic>
        <p:nvPicPr>
          <p:cNvPr id="5126" name="Picture 11" descr="602560-Seri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886200"/>
            <a:ext cx="27241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2" descr="602560-Seri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886200"/>
            <a:ext cx="27241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00"/>
                </a:solidFill>
                <a:latin typeface="Kristen ITC" pitchFamily="66" charset="0"/>
              </a:rPr>
              <a:t>Measurement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A ___________ is an observation that we make using a tool (meter stick, graduated cylinder, triple beam balance, etc.).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When we calculate something like volume, we first take measurements then </a:t>
            </a:r>
            <a:r>
              <a:rPr lang="en-US" altLang="en-US" sz="3000" i="1" smtClean="0">
                <a:latin typeface="Comic Sans MS" pitchFamily="66" charset="0"/>
              </a:rPr>
              <a:t>manipulate</a:t>
            </a:r>
            <a:r>
              <a:rPr lang="en-US" altLang="en-US" sz="3000" smtClean="0">
                <a:latin typeface="Comic Sans MS" pitchFamily="66" charset="0"/>
              </a:rPr>
              <a:t> the numbers using a formula. 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We can _________ the volume of a liquid but we __________ the volume of a box!</a:t>
            </a:r>
          </a:p>
          <a:p>
            <a:pPr eaLnBrk="1" hangingPunct="1"/>
            <a:endParaRPr lang="en-US" altLang="en-US" sz="3000" smtClean="0">
              <a:latin typeface="Comic Sans MS" pitchFamily="66" charset="0"/>
            </a:endParaRPr>
          </a:p>
          <a:p>
            <a:pPr eaLnBrk="1" hangingPunct="1"/>
            <a:endParaRPr lang="en-US" altLang="en-US" sz="3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Kristen ITC" pitchFamily="66" charset="0"/>
              </a:rPr>
              <a:t>Measurement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  <a:latin typeface="Comic Sans MS" pitchFamily="66" charset="0"/>
              </a:rPr>
              <a:t>	****Always remember – if you are going to do a calculation using your measurements, you must always use the ___________ for each measurement – you cannot multiply cm and mm – you must first convert one to the other! ****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Kristen ITC" pitchFamily="66" charset="0"/>
              </a:rPr>
              <a:t>Measurement: Metric Ruler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  <a:latin typeface="Comic Sans MS" pitchFamily="66" charset="0"/>
              </a:rPr>
              <a:t>Used to measure length (meters)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400800" y="2286000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Comic Sans MS" pitchFamily="66" charset="0"/>
              </a:rPr>
              <a:t>Metric Units = ______!</a:t>
            </a:r>
          </a:p>
        </p:txBody>
      </p:sp>
      <p:pic>
        <p:nvPicPr>
          <p:cNvPr id="3081" name="Picture 9" descr="MCj031155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429000"/>
            <a:ext cx="1076325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90600" y="57150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Comic Sans MS" pitchFamily="66" charset="0"/>
              </a:rPr>
              <a:t>English = _____</a:t>
            </a:r>
            <a:endParaRPr lang="en-US" altLang="en-US" sz="2800" b="1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85" name="Picture 13" descr="j0242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800600"/>
            <a:ext cx="14271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 descr="MCj044041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343400"/>
            <a:ext cx="1830388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7" descr="ruler_10_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905000"/>
            <a:ext cx="56769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MCj042446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2971800"/>
            <a:ext cx="15176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Line 11"/>
          <p:cNvSpPr>
            <a:spLocks noChangeShapeType="1"/>
          </p:cNvSpPr>
          <p:nvPr/>
        </p:nvSpPr>
        <p:spPr bwMode="auto">
          <a:xfrm flipH="1" flipV="1">
            <a:off x="5105400" y="2133600"/>
            <a:ext cx="1295400" cy="381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2438400" y="3733800"/>
            <a:ext cx="381000" cy="1828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80" grpId="0"/>
      <p:bldP spid="3084" grpId="0"/>
      <p:bldP spid="3083" grpId="0" animBg="1"/>
      <p:bldP spid="30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>
                <a:solidFill>
                  <a:srgbClr val="008000"/>
                </a:solidFill>
                <a:latin typeface="Kristen ITC" panose="03050502040202030202" pitchFamily="66" charset="0"/>
              </a:rPr>
              <a:t>How do you measure with a metric ruler</a:t>
            </a:r>
            <a:r>
              <a:rPr lang="en-US" sz="4000">
                <a:solidFill>
                  <a:srgbClr val="008000"/>
                </a:solidFill>
                <a:latin typeface="Kristen ITC" panose="03050502040202030202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latin typeface="Comic Sans MS" pitchFamily="66" charset="0"/>
              </a:rPr>
              <a:t>Always _____ with the _______, not the edge of the ruler.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latin typeface="Comic Sans MS" pitchFamily="66" charset="0"/>
              </a:rPr>
              <a:t>Use the side of the ruler with </a:t>
            </a:r>
            <a:r>
              <a:rPr lang="en-US" altLang="en-US" sz="2700" b="1" i="1" u="sng" smtClean="0">
                <a:latin typeface="Comic Sans MS" pitchFamily="66" charset="0"/>
              </a:rPr>
              <a:t>cm</a:t>
            </a:r>
            <a:r>
              <a:rPr lang="en-US" altLang="en-US" sz="2700" b="1" i="1" smtClean="0">
                <a:latin typeface="Comic Sans MS" pitchFamily="66" charset="0"/>
              </a:rPr>
              <a:t> </a:t>
            </a:r>
            <a:r>
              <a:rPr lang="en-US" altLang="en-US" sz="2700" b="1" smtClean="0">
                <a:latin typeface="Comic Sans MS" pitchFamily="66" charset="0"/>
              </a:rPr>
              <a:t>or</a:t>
            </a:r>
            <a:r>
              <a:rPr lang="en-US" altLang="en-US" sz="2700" b="1" i="1" smtClean="0">
                <a:latin typeface="Comic Sans MS" pitchFamily="66" charset="0"/>
              </a:rPr>
              <a:t> </a:t>
            </a:r>
            <a:r>
              <a:rPr lang="en-US" altLang="en-US" sz="2700" b="1" i="1" u="sng" smtClean="0">
                <a:latin typeface="Comic Sans MS" pitchFamily="66" charset="0"/>
              </a:rPr>
              <a:t>mm</a:t>
            </a:r>
            <a:r>
              <a:rPr lang="en-US" altLang="en-US" sz="2700" b="1" i="1" smtClean="0">
                <a:latin typeface="Comic Sans MS" pitchFamily="66" charset="0"/>
              </a:rPr>
              <a:t>.</a:t>
            </a:r>
            <a:endParaRPr lang="en-US" altLang="en-US" sz="27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700" smtClean="0">
              <a:latin typeface="Comic Sans MS" pitchFamily="66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971800"/>
            <a:ext cx="64008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8000"/>
                </a:solidFill>
                <a:latin typeface="Kristen ITC" pitchFamily="66" charset="0"/>
              </a:rPr>
              <a:t>Using a Ruler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latin typeface="Comic Sans MS" pitchFamily="66" charset="0"/>
              </a:rPr>
              <a:t>Count the whole numbers and then the remaining black lines.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latin typeface="Comic Sans MS" pitchFamily="66" charset="0"/>
              </a:rPr>
              <a:t>Each individual black line represents </a:t>
            </a:r>
            <a:r>
              <a:rPr lang="en-US" altLang="en-US" sz="2700" b="1" i="1" smtClean="0">
                <a:latin typeface="Comic Sans MS" pitchFamily="66" charset="0"/>
              </a:rPr>
              <a:t>1</a:t>
            </a:r>
            <a:r>
              <a:rPr lang="en-US" altLang="en-US" sz="2700" smtClean="0">
                <a:latin typeface="Comic Sans MS" pitchFamily="66" charset="0"/>
              </a:rPr>
              <a:t> </a:t>
            </a:r>
            <a:r>
              <a:rPr lang="en-US" altLang="en-US" sz="2700" b="1" i="1" smtClean="0">
                <a:latin typeface="Comic Sans MS" pitchFamily="66" charset="0"/>
              </a:rPr>
              <a:t>mm</a:t>
            </a:r>
            <a:r>
              <a:rPr lang="en-US" altLang="en-US" sz="2700" smtClean="0">
                <a:latin typeface="Comic Sans MS" pitchFamily="66" charset="0"/>
              </a:rPr>
              <a:t>.  There are 10 black lines between each cm.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5638800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038600"/>
            <a:ext cx="25146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8000"/>
                </a:solidFill>
                <a:latin typeface="Kristen ITC" pitchFamily="66" charset="0"/>
              </a:rPr>
              <a:t>Using a Ruler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b="1" i="1" smtClean="0">
                <a:latin typeface="Comic Sans MS" pitchFamily="66" charset="0"/>
              </a:rPr>
              <a:t>___________________-</a:t>
            </a:r>
            <a:r>
              <a:rPr lang="en-US" altLang="en-US" sz="2700" smtClean="0">
                <a:latin typeface="Comic Sans MS" pitchFamily="66" charset="0"/>
              </a:rPr>
              <a:t> all answers must have a value in the tenth decimal point position (4.0 mm, 25.1 cm).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latin typeface="Comic Sans MS" pitchFamily="66" charset="0"/>
              </a:rPr>
              <a:t>_____________________ to record answers.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127375"/>
            <a:ext cx="6248400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Kristen ITC" pitchFamily="66" charset="0"/>
              </a:rPr>
              <a:t>Another example…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79248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351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Kristen ITC</vt:lpstr>
      <vt:lpstr>Default Design</vt:lpstr>
      <vt:lpstr>Slide 1</vt:lpstr>
      <vt:lpstr>Tools of Measurement</vt:lpstr>
      <vt:lpstr>Measurement</vt:lpstr>
      <vt:lpstr>Measurement</vt:lpstr>
      <vt:lpstr>Measurement: Metric Ruler</vt:lpstr>
      <vt:lpstr>How do you measure with a metric ruler?</vt:lpstr>
      <vt:lpstr>Using a Ruler</vt:lpstr>
      <vt:lpstr>Using a Ruler</vt:lpstr>
      <vt:lpstr>Another example…</vt:lpstr>
      <vt:lpstr>How about this?</vt:lpstr>
      <vt:lpstr>Slide 11</vt:lpstr>
      <vt:lpstr>Mass versus Weight</vt:lpstr>
      <vt:lpstr>What is weight?</vt:lpstr>
      <vt:lpstr>Example: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Bhallas</dc:creator>
  <cp:lastModifiedBy>bpannizzo</cp:lastModifiedBy>
  <cp:revision>24</cp:revision>
  <cp:lastPrinted>2014-01-13T15:10:01Z</cp:lastPrinted>
  <dcterms:created xsi:type="dcterms:W3CDTF">2012-09-29T02:07:07Z</dcterms:created>
  <dcterms:modified xsi:type="dcterms:W3CDTF">2018-09-18T20:24:45Z</dcterms:modified>
</cp:coreProperties>
</file>